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293" r:id="rId5"/>
    <p:sldId id="371" r:id="rId6"/>
    <p:sldId id="296" r:id="rId7"/>
    <p:sldId id="373" r:id="rId8"/>
    <p:sldId id="374" r:id="rId9"/>
    <p:sldId id="378" r:id="rId10"/>
    <p:sldId id="397" r:id="rId11"/>
    <p:sldId id="379" r:id="rId12"/>
    <p:sldId id="380" r:id="rId13"/>
    <p:sldId id="381" r:id="rId14"/>
    <p:sldId id="382" r:id="rId15"/>
    <p:sldId id="383" r:id="rId16"/>
    <p:sldId id="398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9" r:id="rId25"/>
    <p:sldId id="391" r:id="rId26"/>
    <p:sldId id="392" r:id="rId27"/>
    <p:sldId id="393" r:id="rId28"/>
    <p:sldId id="394" r:id="rId29"/>
    <p:sldId id="395" r:id="rId30"/>
    <p:sldId id="400" r:id="rId31"/>
    <p:sldId id="396" r:id="rId32"/>
    <p:sldId id="401" r:id="rId33"/>
    <p:sldId id="402" r:id="rId34"/>
    <p:sldId id="403" r:id="rId35"/>
    <p:sldId id="408" r:id="rId36"/>
    <p:sldId id="404" r:id="rId37"/>
    <p:sldId id="405" r:id="rId38"/>
    <p:sldId id="406" r:id="rId39"/>
    <p:sldId id="407" r:id="rId40"/>
    <p:sldId id="409" r:id="rId41"/>
    <p:sldId id="413" r:id="rId42"/>
    <p:sldId id="410" r:id="rId43"/>
    <p:sldId id="411" r:id="rId44"/>
    <p:sldId id="412" r:id="rId45"/>
    <p:sldId id="286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FAA342-B018-C061-86D9-73034054C872}" name="Cristiano Henrique de Oliveira" initials="" userId="S::cristiano.oliveira@tqi.com.br::99e56de2-8a83-40bf-9375-3d454c303330" providerId="AD"/>
  <p188:author id="{57B2A492-6135-06C1-3910-000AF1F36CCD}" name="Tania Paulo Pacheco" initials="" userId="S::tania.pacheco@tqi.com.br::9deee4db-52a2-4ef5-be47-cac22e64284a" providerId="AD"/>
  <p188:author id="{9061E2E8-4989-82E7-06E4-55DF47313631}" name="Renato Crovella Leiva" initials="RC" userId="S::renato.leiva@tqi.com.br::9a3aaf12-51b1-4748-869e-f186969895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48"/>
    <a:srgbClr val="0F9ED5"/>
    <a:srgbClr val="7030A0"/>
    <a:srgbClr val="196B24"/>
    <a:srgbClr val="166082"/>
    <a:srgbClr val="D6D5DC"/>
    <a:srgbClr val="B8B7C4"/>
    <a:srgbClr val="000000"/>
    <a:srgbClr val="00384E"/>
    <a:srgbClr val="001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E3C38-2740-476D-A527-E59916036BB1}" v="72" dt="2025-06-06T20:27:59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3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73778-E646-8A46-BBB5-834C0CF555F2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BA34E-C2BE-2B48-BEE9-3BDD9427EBD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002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E50D4533-F4F4-60F8-3F12-795ACB7A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22dc675fa_0_100:notes">
            <a:extLst>
              <a:ext uri="{FF2B5EF4-FFF2-40B4-BE49-F238E27FC236}">
                <a16:creationId xmlns:a16="http://schemas.microsoft.com/office/drawing/2014/main" id="{DD3D7AB4-024F-BAC9-9F67-BCF1D4F93F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22dc675fa_0_100:notes">
            <a:extLst>
              <a:ext uri="{FF2B5EF4-FFF2-40B4-BE49-F238E27FC236}">
                <a16:creationId xmlns:a16="http://schemas.microsoft.com/office/drawing/2014/main" id="{24E903F3-4483-DCDB-6998-E7E9ACCCCB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9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C68DB5ED-4093-D148-C040-4501C4E8F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30BA96F8-382C-7692-9FF0-C2AAD4C8A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CFF69FB2-C539-048A-15D0-CE87F496E3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45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CC743445-11B6-4061-ED91-90420DE73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37EA4CF7-DA67-3BBD-54DB-DA25716F2F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AAC0041E-7A26-D0EE-7EAD-4B628344D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492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3C33CEC4-9779-C721-F054-692835FD7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0453A402-38DC-8FFE-93FC-71D7373F8B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1FD6D44E-9336-4A45-EBA9-A2A3DB8BC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567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046686E9-6112-DE68-80D5-6F09B4ACE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13407819-314F-831E-B1C4-B2BCF9CE60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1DF88A20-9F6C-DABA-82C1-6EB8B8A15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599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39C94DBB-A3F5-F68D-2674-750CD8E0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375075E3-69EE-996E-57D3-6CFD7A2293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C3208D76-E125-7316-2F69-7EE77C64C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642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30E53AF0-8590-1F0D-BBEF-E09409737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0A4CCF05-A5BD-7B64-C2F0-4412D40A3F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85135E7E-A7BF-7A1F-EA54-5BC151D97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487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9FF16C26-8CB0-AD1F-BA50-BDEAC9C17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52D1DACF-0FEC-7DC5-593E-A1354E5446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D80A2C8E-EC06-C38D-3E51-E2DA248539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437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2E8013C6-DEA0-2C48-093A-CB550615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C453A02D-9E0E-17BA-363D-58EB25462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A2494F3A-2A29-F285-B449-7ADC27993D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307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5702BF0A-DD42-A669-E185-4F0AF0B4F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781BFC11-9FDC-48D7-8E6F-9C55AED46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BA992C6E-475B-9B7D-90A8-1875C1199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753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7A9B7009-9628-98FB-9F0C-8C41DAE9F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150E69DC-E31C-CA34-AC11-84225C8CD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5B3E27B0-CB51-BEE8-379D-C90E8FD92D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661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ff7bc00af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1ff7bc00af9_2_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3889D5D1-1817-EB8A-2A2C-5C024DEAD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ABBBDA36-51FF-4B39-EC04-7A9A3EA80C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8239F22F-AE91-0397-D755-45218B02D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483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6AA9B268-987F-5EBB-3684-3C127F0C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58017301-EB91-BB17-84D5-A1F0CD6E8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389667E5-12B2-B688-AB60-3839DA30E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645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D460308E-5824-F692-1448-31423BD2A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548ED048-0F66-DCC7-266A-BDC3C0F23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B0543A6E-C9B3-173B-3383-B139DB0C0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1669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85D7B3FB-D346-41E4-F560-E46A590A0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C9F206F9-8029-EE14-C160-170C2A8F27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B7291AD0-C674-4B2B-8985-4D6F5A439F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4999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F396DFF7-D10D-9DF2-BDA5-EB876ABA9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365A4C06-B40F-3871-743F-FA39B5330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FF0FA874-8DBB-7EAC-C0DF-C385D89792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217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D71B207A-3F3A-7505-A969-12DF81C0E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97A938F7-C8E8-B6CE-AE02-6DC990D45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1733B4ED-F095-9E33-E063-C9E456305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9090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1CA6201B-B9E6-7D5E-7162-275191B99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D0250F4F-B7BA-ECF1-A775-F51924DF9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27DD4212-DF44-0054-DBC2-7443EFBE48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101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AFFC4431-477D-2C34-1C7C-932B6055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FA44BFA3-4966-CC5A-8466-90AC747FA1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8FDEB0B9-AE6F-E362-9A17-2320CD9CF5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6587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C4698DB8-B125-F006-C309-435B387E9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CB0C9437-8D70-FF80-B955-05EED3480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8D94E0D2-C2AD-C065-9F9C-3AF677362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421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26329289-F881-A4B5-C727-456933F7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D5554D0B-951E-A704-2ED8-F24012B164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0C03B709-DE93-2CD7-0A23-DA5F86B321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730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37DE012E-A45D-5422-FE80-032E09E8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22dc675fa_0_100:notes">
            <a:extLst>
              <a:ext uri="{FF2B5EF4-FFF2-40B4-BE49-F238E27FC236}">
                <a16:creationId xmlns:a16="http://schemas.microsoft.com/office/drawing/2014/main" id="{26B6212A-E54E-66B8-AC8D-F5AE6A4F4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22dc675fa_0_100:notes">
            <a:extLst>
              <a:ext uri="{FF2B5EF4-FFF2-40B4-BE49-F238E27FC236}">
                <a16:creationId xmlns:a16="http://schemas.microsoft.com/office/drawing/2014/main" id="{85284DF4-CD2F-D253-3458-58A681866B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5565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B2E5951C-3638-0D32-C14C-CD5752233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2EBDF9C9-9966-2EF4-097E-F3ED017F17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4811FEA8-C11D-F358-F2ED-89DC7DAD3E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2589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70D520B6-9AC5-7E95-5F3A-B1D2E3593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C1A9FA8A-1262-0AE0-3A2A-B500744D3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6804D574-F783-CB76-951E-1B68B4E3F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899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FE269AF1-BFB9-44D1-A6D5-17300090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AA47B65D-18BB-38BE-2BB5-3C49217CD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987B413A-7528-8ED6-E3EC-F921526C51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370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B0E5686E-98BB-9623-C4D2-75C5BEDF9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269060BE-FF4C-82FE-BB12-3E666571F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77BCBCBC-E72F-328A-FB01-13C3AF4E11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8279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D031160B-7FE2-5A95-47CD-F380FFAEC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3D086E9D-48D3-08D0-C4BE-B0C5EF27BD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E3EC945F-D956-A84A-1D44-1C5C00844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75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E2588A4E-B458-55F7-C82E-9E83C783D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04DCC160-4EB7-7F66-111B-59ADD9310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3F285AB7-C537-EA3B-F883-82C4834AEE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39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F8F4AE3F-98AA-28C4-096C-DABE47137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8406a9f8_0_64:notes">
            <a:extLst>
              <a:ext uri="{FF2B5EF4-FFF2-40B4-BE49-F238E27FC236}">
                <a16:creationId xmlns:a16="http://schemas.microsoft.com/office/drawing/2014/main" id="{C5944108-CFFD-9B2E-3425-C7025ABBAA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e58406a9f8_0_64:notes">
            <a:extLst>
              <a:ext uri="{FF2B5EF4-FFF2-40B4-BE49-F238E27FC236}">
                <a16:creationId xmlns:a16="http://schemas.microsoft.com/office/drawing/2014/main" id="{31C7CE3B-E1BF-4C67-62CE-D0953773B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735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30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06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20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12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54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3212A89-BF02-90AC-136D-88ED2D52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93D1DF-18A7-1BB9-35D6-6B463CDDD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37E868-82EE-E2C7-09A8-67A0A44FB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F3D350-E81C-094D-8FD5-6E7570424EC2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11BC8C-C65E-3621-9A4B-BBD7FE575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C6D51A-12B9-223B-99ED-862EF440D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6B14FC-AACE-6148-AE72-CE9B508EAF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2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png"/><Relationship Id="rId7" Type="http://schemas.openxmlformats.org/officeDocument/2006/relationships/image" Target="../media/image2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png"/><Relationship Id="rId7" Type="http://schemas.openxmlformats.org/officeDocument/2006/relationships/image" Target="../media/image2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2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5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Tela de computador com fundo preto&#10;&#10;Descrição gerada automaticamente com confiança baixa" hidden="1">
            <a:extLst>
              <a:ext uri="{FF2B5EF4-FFF2-40B4-BE49-F238E27FC236}">
                <a16:creationId xmlns:a16="http://schemas.microsoft.com/office/drawing/2014/main" id="{5E27CB73-C438-5C00-AF75-1156B975285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3475" cy="68580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9A71A10-60CC-CF08-A1F7-0F7E9FCD2D7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BR"/>
          </a:p>
        </p:txBody>
      </p:sp>
      <p:sp>
        <p:nvSpPr>
          <p:cNvPr id="8" name="Retângulo 3">
            <a:extLst>
              <a:ext uri="{FF2B5EF4-FFF2-40B4-BE49-F238E27FC236}">
                <a16:creationId xmlns:a16="http://schemas.microsoft.com/office/drawing/2014/main" id="{F3494D9C-FEF7-E691-484D-77751774848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4" descr="Foto preta e branca de um homem na tela&#10;&#10;Descrição gerada automaticamente com confiança baixa">
            <a:extLst>
              <a:ext uri="{FF2B5EF4-FFF2-40B4-BE49-F238E27FC236}">
                <a16:creationId xmlns:a16="http://schemas.microsoft.com/office/drawing/2014/main" id="{81AC24CF-1C14-5658-2CB6-92A11367D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5314" cy="687028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3094D7E-F867-3519-BD85-889673692DFA}"/>
              </a:ext>
            </a:extLst>
          </p:cNvPr>
          <p:cNvSpPr txBox="1">
            <a:spLocks/>
          </p:cNvSpPr>
          <p:nvPr/>
        </p:nvSpPr>
        <p:spPr>
          <a:xfrm>
            <a:off x="1689693" y="2394128"/>
            <a:ext cx="5558879" cy="18335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rgbClr val="0283B5"/>
                </a:solidFill>
                <a:latin typeface="Mollen Personal Use" pitchFamily="2" charset="77"/>
              </a:rPr>
              <a:t>S</a:t>
            </a:r>
            <a:r>
              <a:rPr lang="pt-B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llen Personal Use" pitchFamily="2" charset="77"/>
              </a:rPr>
              <a:t>quad</a:t>
            </a:r>
            <a: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llen Personal Use" pitchFamily="2" charset="77"/>
              </a:rPr>
              <a:t> de  </a:t>
            </a:r>
            <a:b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llen Personal Use" pitchFamily="2" charset="77"/>
              </a:rPr>
            </a:br>
            <a:r>
              <a:rPr lang="pt-BR" sz="3600" b="1" dirty="0">
                <a:solidFill>
                  <a:srgbClr val="0283B5"/>
                </a:solidFill>
                <a:latin typeface="Mollen Personal Use" pitchFamily="2" charset="77"/>
              </a:rPr>
              <a:t>D</a:t>
            </a:r>
            <a: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llen Personal Use" pitchFamily="2" charset="77"/>
              </a:rPr>
              <a:t>esenvolvimento </a:t>
            </a:r>
            <a:b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llen Personal Use" pitchFamily="2" charset="77"/>
              </a:rPr>
            </a:br>
            <a:r>
              <a:rPr lang="pt-BR" sz="3600" b="1" dirty="0">
                <a:solidFill>
                  <a:srgbClr val="0283B5"/>
                </a:solidFill>
                <a:latin typeface="Mollen Personal Use" pitchFamily="2" charset="77"/>
              </a:rPr>
              <a:t>F</a:t>
            </a:r>
            <a: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llen Personal Use" pitchFamily="2" charset="77"/>
              </a:rPr>
              <a:t>uturo</a:t>
            </a:r>
            <a:r>
              <a:rPr lang="pt-BR" sz="3600" b="1" dirty="0">
                <a:solidFill>
                  <a:srgbClr val="0083B5"/>
                </a:solidFill>
                <a:latin typeface="Mollen Personal Use" pitchFamily="2" charset="77"/>
              </a:rPr>
              <a:t>​</a:t>
            </a:r>
          </a:p>
        </p:txBody>
      </p:sp>
      <p:sp>
        <p:nvSpPr>
          <p:cNvPr id="13" name="Retângulo 1">
            <a:extLst>
              <a:ext uri="{FF2B5EF4-FFF2-40B4-BE49-F238E27FC236}">
                <a16:creationId xmlns:a16="http://schemas.microsoft.com/office/drawing/2014/main" id="{0688161B-EA83-E339-DA24-0B1F30BEF9E9}"/>
              </a:ext>
            </a:extLst>
          </p:cNvPr>
          <p:cNvSpPr>
            <a:spLocks/>
          </p:cNvSpPr>
          <p:nvPr/>
        </p:nvSpPr>
        <p:spPr>
          <a:xfrm>
            <a:off x="583547" y="2364864"/>
            <a:ext cx="1032734" cy="174103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1" name="Imagem 2" descr="Ícone&#10;&#10;Descrição gerada automaticamente">
            <a:extLst>
              <a:ext uri="{FF2B5EF4-FFF2-40B4-BE49-F238E27FC236}">
                <a16:creationId xmlns:a16="http://schemas.microsoft.com/office/drawing/2014/main" id="{2AA792EC-1E4B-623E-1D3D-76B857175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90571" y="3310893"/>
            <a:ext cx="574637" cy="574637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88B6CBF0-B165-752C-59B2-EEA958DADC4D}"/>
              </a:ext>
            </a:extLst>
          </p:cNvPr>
          <p:cNvSpPr txBox="1">
            <a:spLocks/>
          </p:cNvSpPr>
          <p:nvPr/>
        </p:nvSpPr>
        <p:spPr>
          <a:xfrm>
            <a:off x="7820748" y="2151182"/>
            <a:ext cx="3787705" cy="2175468"/>
          </a:xfrm>
          <a:prstGeom prst="rect">
            <a:avLst/>
          </a:prstGeom>
        </p:spPr>
        <p:txBody>
          <a:bodyPr vert="horz" wrap="square" lIns="9144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800100">
              <a:spcBef>
                <a:spcPct val="0"/>
              </a:spcBef>
              <a:spcAft>
                <a:spcPct val="35000"/>
              </a:spcAft>
            </a:pPr>
            <a:r>
              <a:rPr lang="pt-BR" sz="1600" dirty="0"/>
              <a:t>A TQI, com a adoção da </a:t>
            </a:r>
            <a:r>
              <a:rPr lang="pt-BR" sz="1600" b="1" dirty="0">
                <a:solidFill>
                  <a:srgbClr val="0F9ED5"/>
                </a:solidFill>
              </a:rPr>
              <a:t>Inteligência Artificial Generativa</a:t>
            </a:r>
            <a:r>
              <a:rPr lang="pt-BR" sz="1600" dirty="0"/>
              <a:t>, desenvolveu uma metodologia que engloba todo o </a:t>
            </a:r>
            <a:r>
              <a:rPr lang="pt-BR" sz="1600" b="1" dirty="0">
                <a:solidFill>
                  <a:srgbClr val="0F9ED5"/>
                </a:solidFill>
              </a:rPr>
              <a:t>ciclo de desenvolvimento de software</a:t>
            </a:r>
            <a:r>
              <a:rPr lang="pt-BR" sz="1600" dirty="0"/>
              <a:t> (SDLC) com a </a:t>
            </a:r>
            <a:r>
              <a:rPr lang="pt-BR" sz="1600" b="1" dirty="0">
                <a:solidFill>
                  <a:srgbClr val="0F9ED5"/>
                </a:solidFill>
              </a:rPr>
              <a:t>SQUAD do FUTURO</a:t>
            </a:r>
            <a:r>
              <a:rPr lang="pt-BR" sz="1600" dirty="0"/>
              <a:t>.</a:t>
            </a:r>
          </a:p>
          <a:p>
            <a:pPr lvl="0" algn="l" defTabSz="800100">
              <a:spcBef>
                <a:spcPct val="0"/>
              </a:spcBef>
              <a:spcAft>
                <a:spcPct val="35000"/>
              </a:spcAft>
            </a:pPr>
            <a:r>
              <a:rPr lang="pt-BR" sz="1600" dirty="0"/>
              <a:t>E como resultado, consegue entregar projetos de desenvolvimento de software com </a:t>
            </a:r>
            <a:r>
              <a:rPr lang="pt-BR" sz="1600" b="1" dirty="0">
                <a:solidFill>
                  <a:srgbClr val="0F9ED5"/>
                </a:solidFill>
              </a:rPr>
              <a:t>mais agilidade</a:t>
            </a:r>
            <a:r>
              <a:rPr lang="pt-BR" sz="1600" dirty="0"/>
              <a:t>, </a:t>
            </a:r>
            <a:r>
              <a:rPr lang="pt-BR" sz="1600" b="1" dirty="0">
                <a:solidFill>
                  <a:srgbClr val="0F9ED5"/>
                </a:solidFill>
              </a:rPr>
              <a:t>menos custo </a:t>
            </a:r>
            <a:r>
              <a:rPr lang="pt-BR" sz="1600" dirty="0"/>
              <a:t>e </a:t>
            </a:r>
            <a:r>
              <a:rPr lang="pt-BR" sz="1600" b="1" dirty="0">
                <a:solidFill>
                  <a:srgbClr val="0F9ED5"/>
                </a:solidFill>
              </a:rPr>
              <a:t>mais qualidade</a:t>
            </a:r>
            <a:r>
              <a:rPr lang="pt-BR" sz="1600" dirty="0"/>
              <a:t>.</a:t>
            </a:r>
          </a:p>
        </p:txBody>
      </p:sp>
      <p:grpSp>
        <p:nvGrpSpPr>
          <p:cNvPr id="23" name="Agrupar 10">
            <a:extLst>
              <a:ext uri="{FF2B5EF4-FFF2-40B4-BE49-F238E27FC236}">
                <a16:creationId xmlns:a16="http://schemas.microsoft.com/office/drawing/2014/main" id="{FCAA8BDF-CBA5-4213-103B-2539ED82E949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24" name="Agrupar 13">
              <a:extLst>
                <a:ext uri="{FF2B5EF4-FFF2-40B4-BE49-F238E27FC236}">
                  <a16:creationId xmlns:a16="http://schemas.microsoft.com/office/drawing/2014/main" id="{A9506587-976D-7536-4C5F-7AF22839D66C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29" name="Título 1">
                <a:extLst>
                  <a:ext uri="{FF2B5EF4-FFF2-40B4-BE49-F238E27FC236}">
                    <a16:creationId xmlns:a16="http://schemas.microsoft.com/office/drawing/2014/main" id="{4F43AB48-2938-7DD7-15B5-FA844F70D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30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CE603AB4-2E96-956B-9762-E1DA36E49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26" name="Agrupar 15">
              <a:extLst>
                <a:ext uri="{FF2B5EF4-FFF2-40B4-BE49-F238E27FC236}">
                  <a16:creationId xmlns:a16="http://schemas.microsoft.com/office/drawing/2014/main" id="{51C37E8F-8126-940A-8CC0-0E36C87AA3B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27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DD212C8C-E83D-DFFE-984E-2F442EE1D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28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EB3E265E-95FF-368C-215D-4ECA989D9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19524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CE79BF1B-1CAD-5FE4-8530-EB9F6326A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7428503-24BB-20A3-06E3-EDE8F18A3813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B37D0A7C-F58C-C85C-F7B6-593FD7BA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5438F975-D8DE-5B8C-4344-607294C319C9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7BA76A90-EDB2-27FD-9D21-FEA0CC9F5763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7EB40DF0-ED41-226D-6CA2-AF017BC584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0C459504-0F9E-602B-DC96-75429D1EC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3AA607B7-9CAC-D9A3-4F8D-9B84EC19DF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5CED4372-A3D3-D429-9F1A-CE03B2CA2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9D66069C-D363-BF50-1D84-ADE7B2E77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9E977E-50DF-3FCA-0F5F-82B77D2DC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71769"/>
            <a:ext cx="12192000" cy="53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4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342FC293-B520-3CCF-07F7-6C739333F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E8696BE-0B00-7A21-24E4-57B3B23CB578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0EEDCC8-1F42-BDC8-08A0-171ED387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CF66C1E5-7263-4CB3-2C0B-8EE7D8C952AB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757ED5F3-D38B-F9C5-9F53-F8B4A8526E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843CFEE7-D669-86A2-0027-4367C253FB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5514D8F2-7268-5CD0-A5CA-2131DA922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09EF2B1D-AA48-8A25-D2D0-2FACA25FB1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B2287212-4F42-3766-5DFC-3DE2752EC1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DC1BD5F4-9A98-C4D6-7A07-9C7247D58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6C6CC53-2C7B-A6E5-2A5F-E33F69232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70516"/>
            <a:ext cx="12192000" cy="42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2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4EC3857A-9090-D44D-750A-F39A8102C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46EEAE-92E1-B6CD-145F-58D37A490254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323B21F-18AE-1ED4-870E-40AFDC18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9E5217FB-3DE5-D43A-2590-6FFF72F7B101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4155CFEA-2EAE-1E88-8738-918343E7363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570EECBE-1CC4-596D-5EF7-D9DE23EFBF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17CB1746-AE0B-4767-E7D4-422B5243F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BC29DD0D-5C92-6D7E-84F7-F81BD30EA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57BB815A-3587-CD3E-34B8-24802E36C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EDD1E746-E090-67CD-444A-FC498C720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C2A863-B003-043F-C198-1FA6129F4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46030"/>
            <a:ext cx="12192000" cy="368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5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30248-2B71-C3E4-48C4-1D3AB3CA6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>
            <a:extLst>
              <a:ext uri="{FF2B5EF4-FFF2-40B4-BE49-F238E27FC236}">
                <a16:creationId xmlns:a16="http://schemas.microsoft.com/office/drawing/2014/main" id="{68002439-7189-E732-A01E-662800ADC869}"/>
              </a:ext>
            </a:extLst>
          </p:cNvPr>
          <p:cNvSpPr>
            <a:spLocks/>
          </p:cNvSpPr>
          <p:nvPr/>
        </p:nvSpPr>
        <p:spPr>
          <a:xfrm>
            <a:off x="1944000" y="180000"/>
            <a:ext cx="5065419" cy="12572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1" tIns="91421" rIns="91421" bIns="91421" anchor="t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Squad</a:t>
            </a:r>
            <a:r>
              <a:rPr lang="pt-BR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 do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b="1" kern="0" dirty="0">
                <a:solidFill>
                  <a:srgbClr val="0083B5"/>
                </a:solidFill>
                <a:latin typeface="Mollen Personal Use" pitchFamily="2" charset="77"/>
                <a:ea typeface="+mj-ea"/>
                <a:cs typeface="+mj-cs"/>
              </a:rPr>
              <a:t>Futuro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847CE95-8120-E8AA-B41A-9791E59EF668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D09B5BC-D3F1-92E0-3AEB-84C09063B0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31" name="Título 1">
                <a:extLst>
                  <a:ext uri="{FF2B5EF4-FFF2-40B4-BE49-F238E27FC236}">
                    <a16:creationId xmlns:a16="http://schemas.microsoft.com/office/drawing/2014/main" id="{9D4B4E81-5086-066A-D8E7-CEA34D17F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32" name="Imagem 31" descr="Logotipo, Ícone&#10;&#10;Descrição gerada automaticamente">
                <a:extLst>
                  <a:ext uri="{FF2B5EF4-FFF2-40B4-BE49-F238E27FC236}">
                    <a16:creationId xmlns:a16="http://schemas.microsoft.com/office/drawing/2014/main" id="{CE58B2A1-2BB6-D6EF-849A-5A8C282A5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5AF6CD56-C553-FD9E-720A-8535DCEB4F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25" name="Imagem 24" descr="Texto&#10;&#10;O conteúdo gerado por IA pode estar incorreto.">
                <a:extLst>
                  <a:ext uri="{FF2B5EF4-FFF2-40B4-BE49-F238E27FC236}">
                    <a16:creationId xmlns:a16="http://schemas.microsoft.com/office/drawing/2014/main" id="{FB626006-0DB6-2FE9-97B9-E9EB55115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30" name="Imagem 29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1AD13751-4529-2A49-C0F8-A76EB1B406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DE819369-0103-3912-C0BC-57B1DC2B4A3E}"/>
              </a:ext>
            </a:extLst>
          </p:cNvPr>
          <p:cNvSpPr>
            <a:spLocks/>
          </p:cNvSpPr>
          <p:nvPr/>
        </p:nvSpPr>
        <p:spPr>
          <a:xfrm>
            <a:off x="729604" y="-1"/>
            <a:ext cx="1032734" cy="144000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D6CD710-EAE3-F0D3-C70F-1D9B987C9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6628" y="675228"/>
            <a:ext cx="574637" cy="5746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ABEBC70-8335-691C-E592-D2D71EDC274D}"/>
              </a:ext>
            </a:extLst>
          </p:cNvPr>
          <p:cNvGrpSpPr/>
          <p:nvPr/>
        </p:nvGrpSpPr>
        <p:grpSpPr>
          <a:xfrm>
            <a:off x="2116024" y="2211070"/>
            <a:ext cx="2162838" cy="2576939"/>
            <a:chOff x="5089004" y="1825776"/>
            <a:chExt cx="1065954" cy="1270044"/>
          </a:xfrm>
        </p:grpSpPr>
        <p:sp>
          <p:nvSpPr>
            <p:cNvPr id="9" name="Rectangle 18">
              <a:extLst>
                <a:ext uri="{FF2B5EF4-FFF2-40B4-BE49-F238E27FC236}">
                  <a16:creationId xmlns:a16="http://schemas.microsoft.com/office/drawing/2014/main" id="{C688BB21-41A9-2E9E-CE3D-A73BD1486AD3}"/>
                </a:ext>
              </a:extLst>
            </p:cNvPr>
            <p:cNvSpPr>
              <a:spLocks/>
            </p:cNvSpPr>
            <p:nvPr/>
          </p:nvSpPr>
          <p:spPr>
            <a:xfrm>
              <a:off x="5089004" y="1825776"/>
              <a:ext cx="1032734" cy="1270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Sênior</a:t>
              </a:r>
            </a:p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Arquiteto</a:t>
              </a:r>
            </a:p>
          </p:txBody>
        </p:sp>
        <p:pic>
          <p:nvPicPr>
            <p:cNvPr id="10" name="Graphic 9" descr="Programmer male with solid fill">
              <a:extLst>
                <a:ext uri="{FF2B5EF4-FFF2-40B4-BE49-F238E27FC236}">
                  <a16:creationId xmlns:a16="http://schemas.microsoft.com/office/drawing/2014/main" id="{0F46138C-089A-7543-14A2-6A21F3D7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38621" y="2668675"/>
              <a:ext cx="416337" cy="4163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A0100A-97E0-24A9-0953-8CD56967BE30}"/>
              </a:ext>
            </a:extLst>
          </p:cNvPr>
          <p:cNvGrpSpPr/>
          <p:nvPr/>
        </p:nvGrpSpPr>
        <p:grpSpPr>
          <a:xfrm>
            <a:off x="4673690" y="2112476"/>
            <a:ext cx="4329442" cy="2949641"/>
            <a:chOff x="9025320" y="623617"/>
            <a:chExt cx="2160479" cy="14719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1F4102-3711-8702-AE16-A83C3D61BA4F}"/>
                </a:ext>
              </a:extLst>
            </p:cNvPr>
            <p:cNvGrpSpPr/>
            <p:nvPr/>
          </p:nvGrpSpPr>
          <p:grpSpPr>
            <a:xfrm>
              <a:off x="9025320" y="623617"/>
              <a:ext cx="2160000" cy="1471930"/>
              <a:chOff x="1212062" y="2613224"/>
              <a:chExt cx="2160000" cy="1471930"/>
            </a:xfrm>
          </p:grpSpPr>
          <p:sp>
            <p:nvSpPr>
              <p:cNvPr id="7" name="Rectangle 18">
                <a:extLst>
                  <a:ext uri="{FF2B5EF4-FFF2-40B4-BE49-F238E27FC236}">
                    <a16:creationId xmlns:a16="http://schemas.microsoft.com/office/drawing/2014/main" id="{36EF2708-EE57-F47B-F85F-0510D8E896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2062" y="2645154"/>
                <a:ext cx="2160000" cy="144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bg1"/>
                    </a:solidFill>
                  </a:rPr>
                  <a:t>AI Agent</a:t>
                </a:r>
              </a:p>
              <a:p>
                <a:pPr algn="ctr"/>
                <a:r>
                  <a:rPr lang="pt-BR" sz="1400" dirty="0" err="1">
                    <a:solidFill>
                      <a:schemeClr val="bg1"/>
                    </a:solidFill>
                  </a:rPr>
                  <a:t>Solutions</a:t>
                </a:r>
                <a:r>
                  <a:rPr lang="pt-BR" sz="1400" dirty="0">
                    <a:solidFill>
                      <a:schemeClr val="bg1"/>
                    </a:solidFill>
                  </a:rPr>
                  <a:t> Architect</a:t>
                </a:r>
                <a:br>
                  <a:rPr lang="pt-BR" sz="1400" dirty="0">
                    <a:solidFill>
                      <a:schemeClr val="bg1"/>
                    </a:solidFill>
                  </a:rPr>
                </a:br>
                <a:r>
                  <a:rPr lang="pt-BR" sz="1400" dirty="0">
                    <a:solidFill>
                      <a:schemeClr val="bg1"/>
                    </a:solidFill>
                  </a:rPr>
                  <a:t>Criação da Arquitetura</a:t>
                </a:r>
              </a:p>
            </p:txBody>
          </p:sp>
          <p:sp>
            <p:nvSpPr>
              <p:cNvPr id="8" name="Triângulo Retângulo 63">
                <a:extLst>
                  <a:ext uri="{FF2B5EF4-FFF2-40B4-BE49-F238E27FC236}">
                    <a16:creationId xmlns:a16="http://schemas.microsoft.com/office/drawing/2014/main" id="{89EA9D5E-8713-E106-A6AA-875FBC2A6C72}"/>
                  </a:ext>
                </a:extLst>
              </p:cNvPr>
              <p:cNvSpPr>
                <a:spLocks/>
              </p:cNvSpPr>
              <p:nvPr/>
            </p:nvSpPr>
            <p:spPr>
              <a:xfrm rot="8100000">
                <a:off x="1351765" y="2613224"/>
                <a:ext cx="335280" cy="32512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1" name="Graphic 10" descr="Artificial Intelligence with solid fill">
              <a:extLst>
                <a:ext uri="{FF2B5EF4-FFF2-40B4-BE49-F238E27FC236}">
                  <a16:creationId xmlns:a16="http://schemas.microsoft.com/office/drawing/2014/main" id="{8505246D-F85E-ED5E-0347-811DBFB2D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61589" y="1747003"/>
              <a:ext cx="324210" cy="324210"/>
            </a:xfrm>
            <a:prstGeom prst="rect">
              <a:avLst/>
            </a:prstGeom>
          </p:spPr>
        </p:pic>
      </p:grpSp>
      <p:pic>
        <p:nvPicPr>
          <p:cNvPr id="24" name="Graphic 23" descr="Artificial Intelligence with solid fill">
            <a:extLst>
              <a:ext uri="{FF2B5EF4-FFF2-40B4-BE49-F238E27FC236}">
                <a16:creationId xmlns:a16="http://schemas.microsoft.com/office/drawing/2014/main" id="{28F34507-90DC-A4BB-7DCD-7930BC1F41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0074" y="7137573"/>
            <a:ext cx="324210" cy="3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0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9BFC69AF-C1F1-056F-2E1B-69258CD5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BD896C3-E6FB-655F-7D48-DF8C1454D8EA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3859D48-155B-5383-A3EA-C3B0270F2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D699C250-1B33-8A13-DE31-BA67B11C2C89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39FA11BB-13E0-9665-360A-B617C0FB5D07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753E4695-A342-1EE4-C6E1-98BB780FC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08750DF8-D370-89E8-33D0-C60D9BD94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6E577A27-D96A-411D-F88F-81BC1B50A81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0831CFB4-20AA-AB6A-339C-027DBBB79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CDF6D9BB-C8B7-383B-0487-46A65DE50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F765AB-F096-BEAE-8082-89AF33ACD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75640"/>
            <a:ext cx="12192000" cy="490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8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6289A672-F92B-0905-9A6D-26657267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D290A56-A889-2149-40F1-BEBFBD0EE5CC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5B8778CE-B12A-D96F-C4AB-7E3C181A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F58E2555-DE8C-34FB-BA52-D4EA30028306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6748C1BB-1A87-3E9A-AA8C-9F52047042B1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B4AC62FA-B5AF-CA99-4840-47AC094E75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08633C67-AB19-6975-8C85-0D4B368E8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C24093F1-9E05-F205-F4CE-7FD545E5700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4D45A4B0-EB8B-4492-365F-604E87F5C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CCD1982C-1F05-C39F-6D2C-94BB040E6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38CAF7-9B4D-5E8C-8295-C5465DB76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93810"/>
            <a:ext cx="12192000" cy="50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1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B3B9585D-E5BD-BE9B-1B49-61F44B90E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82B43B-BBDD-9ED0-422D-AEFC93718EED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3B5BB4DE-BA36-2B1F-2023-CA019487B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96F7793B-C875-9818-F06C-3B085783AC72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B56EEF1E-B39A-C8DB-E7EC-131781063A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BAFAE7BB-B2BC-6A2A-8462-D73D32462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DBEAE198-9115-1CBC-D8C1-66792E698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9C80541F-41C5-D39D-D627-635CE978F1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FF7BDF25-4771-4F3F-91AC-3C8C78251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2C8E233B-D87A-BBDC-B35E-CA1125FA5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5B2300-1AEC-C2C7-DF05-AC69F97F0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99736"/>
            <a:ext cx="12192000" cy="50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3E058BA4-0374-B960-46EA-346395CD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84786AE-A86F-471D-6C9A-7DAA579D1E59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C1EAF29-610B-3CDD-D21C-46445E94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6DDB4BAD-33C0-DEF6-EC16-14A459E2E528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BFABE8D1-CEA5-751C-B69D-0D5D53FA6AE8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72FC42FE-41B3-F297-0B10-BD066111C4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DBB835BF-15F3-4C63-D7A7-CB8223D36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A03DC5DC-4E2E-8E0D-D6E4-534FB814F2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7E2029AA-8F16-FEDE-D59D-A66A58507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33C82611-A982-6AF6-1AAC-905B755EA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6A5397-F82C-3800-345B-95308E94F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5498"/>
            <a:ext cx="12192000" cy="56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4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E54467C9-5364-068A-F846-EF09D7D11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04440D1-BC6A-AD60-7F0B-4D4F7258E8E7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62BD17EC-2F28-F716-5B35-0396A634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840E559B-6396-8A6F-1EA4-9E1859C7D2EE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C8E2C0E2-8155-EFF3-985B-52FACFB46784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7F06C15F-7AC6-A2F7-E926-21DEF95DB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F4A85191-CD9E-96EF-B1EE-E0EDA34D6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F9899A7A-71D9-B9B6-2160-A318A899D1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2C64EE5D-E135-D067-C7E5-A4BC62DCB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DA8C0372-A279-6C41-1DE1-92D8CB76C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EA507D-2489-55E5-78B1-5B222B8A1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72516"/>
            <a:ext cx="12192000" cy="49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4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7B98B1F3-BDE8-F746-E5D9-D3478565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C0D8C2D-ABF6-8F8A-F617-817508B9D98D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61FA16F-31B0-D458-0C45-F74450BD2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B9002540-C871-EDD1-6FA9-F4F217903B94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AC02F839-E360-23A8-5F9B-77CE41C4E850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BD215DCC-426B-DFCF-1C6A-F2B004D0A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CBE54EC4-1B4D-AEDF-4305-F5E0B21FC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B5F3B6C0-9AF0-1717-D891-16DEBB9232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3900CD8B-5132-AD40-70CF-27B29EE60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327CAC7A-B95D-2168-D598-176AA819D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B72DF0-6EBC-598F-C55C-FAFB082BC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9940"/>
            <a:ext cx="12192000" cy="59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1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64927D32-9F43-2A06-7721-501E822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4F254F6-3226-2E15-5F63-1D78147398FD}"/>
              </a:ext>
            </a:extLst>
          </p:cNvPr>
          <p:cNvSpPr/>
          <p:nvPr/>
        </p:nvSpPr>
        <p:spPr>
          <a:xfrm>
            <a:off x="1077193" y="-17891"/>
            <a:ext cx="1376979" cy="151624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400">
              <a:solidFill>
                <a:srgbClr val="0F9ED5"/>
              </a:solidFill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67A687CA-BF72-3596-9AF0-52910319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57331" y="626815"/>
            <a:ext cx="774700" cy="774700"/>
          </a:xfrm>
          <a:prstGeom prst="rect">
            <a:avLst/>
          </a:prstGeom>
        </p:spPr>
      </p:pic>
      <p:sp>
        <p:nvSpPr>
          <p:cNvPr id="4" name="Google Shape;142;p20">
            <a:extLst>
              <a:ext uri="{FF2B5EF4-FFF2-40B4-BE49-F238E27FC236}">
                <a16:creationId xmlns:a16="http://schemas.microsoft.com/office/drawing/2014/main" id="{AA62C95F-B268-593B-ABC4-3B84E3EF09BA}"/>
              </a:ext>
            </a:extLst>
          </p:cNvPr>
          <p:cNvSpPr txBox="1"/>
          <p:nvPr/>
        </p:nvSpPr>
        <p:spPr>
          <a:xfrm>
            <a:off x="2454173" y="740228"/>
            <a:ext cx="9624184" cy="8740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895" tIns="121895" rIns="121895" bIns="121895" anchor="t" anchorCtr="0" compatLnSpc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0" hangingPunct="1">
              <a:lnSpc>
                <a:spcPct val="80000"/>
              </a:lnSpc>
              <a:buNone/>
              <a:tabLst/>
              <a:defRPr sz="3600" b="1" kern="0" spc="0" baseline="0">
                <a:solidFill>
                  <a:srgbClr val="0383B5"/>
                </a:solidFill>
                <a:uFillTx/>
                <a:latin typeface="Mollen Personal Use"/>
                <a:ea typeface="+mj-ea"/>
                <a:cs typeface="+mj-cs"/>
              </a:defRPr>
            </a:lvl1pPr>
            <a:lvl2pPr marL="457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800" dirty="0" err="1"/>
              <a:t>Squad</a:t>
            </a:r>
            <a:r>
              <a:rPr lang="pt-BR" sz="4800" dirty="0"/>
              <a:t> Tradicional</a:t>
            </a:r>
          </a:p>
        </p:txBody>
      </p:sp>
      <p:grpSp>
        <p:nvGrpSpPr>
          <p:cNvPr id="2" name="Agrupar 10">
            <a:extLst>
              <a:ext uri="{FF2B5EF4-FFF2-40B4-BE49-F238E27FC236}">
                <a16:creationId xmlns:a16="http://schemas.microsoft.com/office/drawing/2014/main" id="{BB0C4E9E-D2E4-06E8-6F65-B59FC06388ED}"/>
              </a:ext>
            </a:extLst>
          </p:cNvPr>
          <p:cNvGrpSpPr/>
          <p:nvPr/>
        </p:nvGrpSpPr>
        <p:grpSpPr>
          <a:xfrm>
            <a:off x="359666" y="6084099"/>
            <a:ext cx="11338553" cy="723807"/>
            <a:chOff x="359665" y="5835740"/>
            <a:chExt cx="11338552" cy="723806"/>
          </a:xfrm>
        </p:grpSpPr>
        <p:grpSp>
          <p:nvGrpSpPr>
            <p:cNvPr id="3" name="Agrupar 13">
              <a:extLst>
                <a:ext uri="{FF2B5EF4-FFF2-40B4-BE49-F238E27FC236}">
                  <a16:creationId xmlns:a16="http://schemas.microsoft.com/office/drawing/2014/main" id="{5502FA54-A371-7E32-9A62-5CE5A4D0001D}"/>
                </a:ext>
              </a:extLst>
            </p:cNvPr>
            <p:cNvGrpSpPr/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1D7A4CB1-C851-E0A0-339A-FDFB0C9BD7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4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36FFFBF6-1EF8-E39A-F739-C566DABEB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6" name="Agrupar 15">
              <a:extLst>
                <a:ext uri="{FF2B5EF4-FFF2-40B4-BE49-F238E27FC236}">
                  <a16:creationId xmlns:a16="http://schemas.microsoft.com/office/drawing/2014/main" id="{7377D25A-F0A7-42A7-B079-CA55AA40852C}"/>
                </a:ext>
              </a:extLst>
            </p:cNvPr>
            <p:cNvGrpSpPr/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54B5DD13-1D08-D37C-B0A1-F6489C5C3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2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30A6E9F4-CA97-C26C-8282-CF353DA9C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A8EF261B-9D18-0031-81FB-C42EBD0D8C05}"/>
              </a:ext>
            </a:extLst>
          </p:cNvPr>
          <p:cNvSpPr/>
          <p:nvPr/>
        </p:nvSpPr>
        <p:spPr>
          <a:xfrm>
            <a:off x="63104" y="2374431"/>
            <a:ext cx="1944000" cy="1079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ângulo 8">
            <a:extLst>
              <a:ext uri="{FF2B5EF4-FFF2-40B4-BE49-F238E27FC236}">
                <a16:creationId xmlns:a16="http://schemas.microsoft.com/office/drawing/2014/main" id="{31BCEEC7-6974-B421-CAEF-5E008E2E4A9C}"/>
              </a:ext>
            </a:extLst>
          </p:cNvPr>
          <p:cNvSpPr/>
          <p:nvPr/>
        </p:nvSpPr>
        <p:spPr>
          <a:xfrm>
            <a:off x="2090044" y="2374431"/>
            <a:ext cx="1944000" cy="107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tângulo 9">
            <a:extLst>
              <a:ext uri="{FF2B5EF4-FFF2-40B4-BE49-F238E27FC236}">
                <a16:creationId xmlns:a16="http://schemas.microsoft.com/office/drawing/2014/main" id="{B069D732-AAC0-311D-AF15-F70C174D39CB}"/>
              </a:ext>
            </a:extLst>
          </p:cNvPr>
          <p:cNvSpPr/>
          <p:nvPr/>
        </p:nvSpPr>
        <p:spPr>
          <a:xfrm>
            <a:off x="4116984" y="2374431"/>
            <a:ext cx="1944000" cy="1079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tângulo 10">
            <a:extLst>
              <a:ext uri="{FF2B5EF4-FFF2-40B4-BE49-F238E27FC236}">
                <a16:creationId xmlns:a16="http://schemas.microsoft.com/office/drawing/2014/main" id="{E06C9E25-0B4C-B41E-BF5A-8FA00B004203}"/>
              </a:ext>
            </a:extLst>
          </p:cNvPr>
          <p:cNvSpPr/>
          <p:nvPr/>
        </p:nvSpPr>
        <p:spPr>
          <a:xfrm>
            <a:off x="6122324" y="2374431"/>
            <a:ext cx="1944000" cy="107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tângulo 35">
            <a:extLst>
              <a:ext uri="{FF2B5EF4-FFF2-40B4-BE49-F238E27FC236}">
                <a16:creationId xmlns:a16="http://schemas.microsoft.com/office/drawing/2014/main" id="{19933531-9968-5A35-5596-2ACD866AAEE5}"/>
              </a:ext>
            </a:extLst>
          </p:cNvPr>
          <p:cNvSpPr/>
          <p:nvPr/>
        </p:nvSpPr>
        <p:spPr>
          <a:xfrm>
            <a:off x="8142064" y="2374431"/>
            <a:ext cx="1944000" cy="1079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tângulo 40">
            <a:extLst>
              <a:ext uri="{FF2B5EF4-FFF2-40B4-BE49-F238E27FC236}">
                <a16:creationId xmlns:a16="http://schemas.microsoft.com/office/drawing/2014/main" id="{CFC624A6-6CDC-1562-2FE0-B71BE8DE706E}"/>
              </a:ext>
            </a:extLst>
          </p:cNvPr>
          <p:cNvSpPr/>
          <p:nvPr/>
        </p:nvSpPr>
        <p:spPr>
          <a:xfrm>
            <a:off x="10148645" y="2374431"/>
            <a:ext cx="1944000" cy="107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Google Shape;369;p23">
            <a:extLst>
              <a:ext uri="{FF2B5EF4-FFF2-40B4-BE49-F238E27FC236}">
                <a16:creationId xmlns:a16="http://schemas.microsoft.com/office/drawing/2014/main" id="{569321D1-5063-4374-6BC8-6630E7AA5A77}"/>
              </a:ext>
            </a:extLst>
          </p:cNvPr>
          <p:cNvSpPr txBox="1">
            <a:spLocks/>
          </p:cNvSpPr>
          <p:nvPr/>
        </p:nvSpPr>
        <p:spPr>
          <a:xfrm>
            <a:off x="74286" y="3070738"/>
            <a:ext cx="1937253" cy="14772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O Ciclo de Desenvolvimento de Software (SDLC) tradicional necessita de um time grande e complexo de gerenciar</a:t>
            </a:r>
          </a:p>
        </p:txBody>
      </p:sp>
      <p:sp>
        <p:nvSpPr>
          <p:cNvPr id="20" name="Google Shape;374;p23">
            <a:extLst>
              <a:ext uri="{FF2B5EF4-FFF2-40B4-BE49-F238E27FC236}">
                <a16:creationId xmlns:a16="http://schemas.microsoft.com/office/drawing/2014/main" id="{D8115E9D-E176-00E7-EDCD-C8F1CE19FDF8}"/>
              </a:ext>
            </a:extLst>
          </p:cNvPr>
          <p:cNvSpPr txBox="1">
            <a:spLocks/>
          </p:cNvSpPr>
          <p:nvPr/>
        </p:nvSpPr>
        <p:spPr>
          <a:xfrm>
            <a:off x="2090044" y="3070738"/>
            <a:ext cx="1980000" cy="6155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Todo o processo tem um alto custo.</a:t>
            </a:r>
          </a:p>
        </p:txBody>
      </p:sp>
      <p:sp>
        <p:nvSpPr>
          <p:cNvPr id="21" name="Google Shape;378;p23">
            <a:extLst>
              <a:ext uri="{FF2B5EF4-FFF2-40B4-BE49-F238E27FC236}">
                <a16:creationId xmlns:a16="http://schemas.microsoft.com/office/drawing/2014/main" id="{4EC2403B-1828-5A83-7047-D16C3CC44982}"/>
              </a:ext>
            </a:extLst>
          </p:cNvPr>
          <p:cNvSpPr txBox="1">
            <a:spLocks/>
          </p:cNvSpPr>
          <p:nvPr/>
        </p:nvSpPr>
        <p:spPr>
          <a:xfrm>
            <a:off x="6146067" y="3070738"/>
            <a:ext cx="1980000" cy="830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Dificuldade de se adaptar a mudanças, falta de flexibilidade</a:t>
            </a:r>
          </a:p>
        </p:txBody>
      </p:sp>
      <p:cxnSp>
        <p:nvCxnSpPr>
          <p:cNvPr id="22" name="Conector Reto 3">
            <a:extLst>
              <a:ext uri="{FF2B5EF4-FFF2-40B4-BE49-F238E27FC236}">
                <a16:creationId xmlns:a16="http://schemas.microsoft.com/office/drawing/2014/main" id="{E0CF28F4-61D8-0643-0936-967FB7B01063}"/>
              </a:ext>
            </a:extLst>
          </p:cNvPr>
          <p:cNvCxnSpPr/>
          <p:nvPr/>
        </p:nvCxnSpPr>
        <p:spPr>
          <a:xfrm>
            <a:off x="78063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4">
            <a:extLst>
              <a:ext uri="{FF2B5EF4-FFF2-40B4-BE49-F238E27FC236}">
                <a16:creationId xmlns:a16="http://schemas.microsoft.com/office/drawing/2014/main" id="{BFAA9959-17C6-4AAC-6CC2-D1AB58B16A3B}"/>
              </a:ext>
            </a:extLst>
          </p:cNvPr>
          <p:cNvCxnSpPr/>
          <p:nvPr/>
        </p:nvCxnSpPr>
        <p:spPr>
          <a:xfrm>
            <a:off x="2091429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5">
            <a:extLst>
              <a:ext uri="{FF2B5EF4-FFF2-40B4-BE49-F238E27FC236}">
                <a16:creationId xmlns:a16="http://schemas.microsoft.com/office/drawing/2014/main" id="{91B1065F-D910-C2DB-CE71-2B2EA76D8C35}"/>
              </a:ext>
            </a:extLst>
          </p:cNvPr>
          <p:cNvCxnSpPr/>
          <p:nvPr/>
        </p:nvCxnSpPr>
        <p:spPr>
          <a:xfrm>
            <a:off x="4104795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6">
            <a:extLst>
              <a:ext uri="{FF2B5EF4-FFF2-40B4-BE49-F238E27FC236}">
                <a16:creationId xmlns:a16="http://schemas.microsoft.com/office/drawing/2014/main" id="{39B902AE-79E8-46D8-242D-C596DC441CA9}"/>
              </a:ext>
            </a:extLst>
          </p:cNvPr>
          <p:cNvCxnSpPr/>
          <p:nvPr/>
        </p:nvCxnSpPr>
        <p:spPr>
          <a:xfrm>
            <a:off x="6118161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Google Shape;374;p23">
            <a:extLst>
              <a:ext uri="{FF2B5EF4-FFF2-40B4-BE49-F238E27FC236}">
                <a16:creationId xmlns:a16="http://schemas.microsoft.com/office/drawing/2014/main" id="{7A2F2497-DBAA-D67A-5363-6DB78C750465}"/>
              </a:ext>
            </a:extLst>
          </p:cNvPr>
          <p:cNvSpPr txBox="1">
            <a:spLocks/>
          </p:cNvSpPr>
          <p:nvPr/>
        </p:nvSpPr>
        <p:spPr>
          <a:xfrm>
            <a:off x="4108506" y="3070738"/>
            <a:ext cx="1980000" cy="6155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Processos engessados e lentos</a:t>
            </a:r>
          </a:p>
        </p:txBody>
      </p:sp>
      <p:sp>
        <p:nvSpPr>
          <p:cNvPr id="27" name="Google Shape;369;p23">
            <a:extLst>
              <a:ext uri="{FF2B5EF4-FFF2-40B4-BE49-F238E27FC236}">
                <a16:creationId xmlns:a16="http://schemas.microsoft.com/office/drawing/2014/main" id="{3414B215-C427-1B43-3BD9-C2C8D440CB3A}"/>
              </a:ext>
            </a:extLst>
          </p:cNvPr>
          <p:cNvSpPr txBox="1">
            <a:spLocks/>
          </p:cNvSpPr>
          <p:nvPr/>
        </p:nvSpPr>
        <p:spPr>
          <a:xfrm>
            <a:off x="8155517" y="3070738"/>
            <a:ext cx="1988583" cy="830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Falta ou pouca colaboração entre os times</a:t>
            </a:r>
          </a:p>
        </p:txBody>
      </p:sp>
      <p:sp>
        <p:nvSpPr>
          <p:cNvPr id="28" name="Google Shape;374;p23">
            <a:extLst>
              <a:ext uri="{FF2B5EF4-FFF2-40B4-BE49-F238E27FC236}">
                <a16:creationId xmlns:a16="http://schemas.microsoft.com/office/drawing/2014/main" id="{4F0DF4F7-A6F9-FCDD-A24C-35EAF2519A79}"/>
              </a:ext>
            </a:extLst>
          </p:cNvPr>
          <p:cNvSpPr txBox="1">
            <a:spLocks/>
          </p:cNvSpPr>
          <p:nvPr/>
        </p:nvSpPr>
        <p:spPr>
          <a:xfrm>
            <a:off x="10229718" y="3070738"/>
            <a:ext cx="1980000" cy="10464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Excesso de foco na fase de planejamento em vez do desenvolvimento e entrega dos recursos</a:t>
            </a:r>
          </a:p>
        </p:txBody>
      </p:sp>
      <p:cxnSp>
        <p:nvCxnSpPr>
          <p:cNvPr id="29" name="Conector Reto 32">
            <a:extLst>
              <a:ext uri="{FF2B5EF4-FFF2-40B4-BE49-F238E27FC236}">
                <a16:creationId xmlns:a16="http://schemas.microsoft.com/office/drawing/2014/main" id="{C02CEE62-740D-D8AE-B959-F1059909B14C}"/>
              </a:ext>
            </a:extLst>
          </p:cNvPr>
          <p:cNvCxnSpPr/>
          <p:nvPr/>
        </p:nvCxnSpPr>
        <p:spPr>
          <a:xfrm>
            <a:off x="8131527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34">
            <a:extLst>
              <a:ext uri="{FF2B5EF4-FFF2-40B4-BE49-F238E27FC236}">
                <a16:creationId xmlns:a16="http://schemas.microsoft.com/office/drawing/2014/main" id="{690DBD56-CE6E-8DC5-6706-39C5BB99C208}"/>
              </a:ext>
            </a:extLst>
          </p:cNvPr>
          <p:cNvCxnSpPr/>
          <p:nvPr/>
        </p:nvCxnSpPr>
        <p:spPr>
          <a:xfrm>
            <a:off x="10154727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Document with solid fill">
            <a:extLst>
              <a:ext uri="{FF2B5EF4-FFF2-40B4-BE49-F238E27FC236}">
                <a16:creationId xmlns:a16="http://schemas.microsoft.com/office/drawing/2014/main" id="{CBB35AEC-E41C-5DDC-8783-95901AECA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6756" y="2522960"/>
            <a:ext cx="547778" cy="547778"/>
          </a:xfrm>
          <a:prstGeom prst="rect">
            <a:avLst/>
          </a:prstGeom>
        </p:spPr>
      </p:pic>
      <p:pic>
        <p:nvPicPr>
          <p:cNvPr id="36" name="Graphic 35" descr="Meeting with solid fill">
            <a:extLst>
              <a:ext uri="{FF2B5EF4-FFF2-40B4-BE49-F238E27FC236}">
                <a16:creationId xmlns:a16="http://schemas.microsoft.com/office/drawing/2014/main" id="{654767C9-E026-96A8-33F9-A7E87D7887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4817" y="2482400"/>
            <a:ext cx="615514" cy="615514"/>
          </a:xfrm>
          <a:prstGeom prst="rect">
            <a:avLst/>
          </a:prstGeom>
        </p:spPr>
      </p:pic>
      <p:pic>
        <p:nvPicPr>
          <p:cNvPr id="38" name="Graphic 37" descr="Transfer with solid fill">
            <a:extLst>
              <a:ext uri="{FF2B5EF4-FFF2-40B4-BE49-F238E27FC236}">
                <a16:creationId xmlns:a16="http://schemas.microsoft.com/office/drawing/2014/main" id="{141374BB-0FB6-4F98-C351-BD2CBA4622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00652" y="2463300"/>
            <a:ext cx="615514" cy="615514"/>
          </a:xfrm>
          <a:prstGeom prst="rect">
            <a:avLst/>
          </a:prstGeom>
        </p:spPr>
      </p:pic>
      <p:pic>
        <p:nvPicPr>
          <p:cNvPr id="40" name="Graphic 39" descr="Circles with arrows with solid fill">
            <a:extLst>
              <a:ext uri="{FF2B5EF4-FFF2-40B4-BE49-F238E27FC236}">
                <a16:creationId xmlns:a16="http://schemas.microsoft.com/office/drawing/2014/main" id="{0C3BE6DF-64F4-460B-2E3E-97FABF6604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272" y="2428416"/>
            <a:ext cx="683560" cy="683560"/>
          </a:xfrm>
          <a:prstGeom prst="rect">
            <a:avLst/>
          </a:prstGeom>
        </p:spPr>
      </p:pic>
      <p:pic>
        <p:nvPicPr>
          <p:cNvPr id="42" name="Graphic 41" descr="Dollar with solid fill">
            <a:extLst>
              <a:ext uri="{FF2B5EF4-FFF2-40B4-BE49-F238E27FC236}">
                <a16:creationId xmlns:a16="http://schemas.microsoft.com/office/drawing/2014/main" id="{FE5E7390-1462-6751-447D-9B058D1274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30166" y="2482566"/>
            <a:ext cx="571634" cy="571634"/>
          </a:xfrm>
          <a:prstGeom prst="rect">
            <a:avLst/>
          </a:prstGeom>
        </p:spPr>
      </p:pic>
      <p:pic>
        <p:nvPicPr>
          <p:cNvPr id="44" name="Graphic 43" descr="Aperture with solid fill">
            <a:extLst>
              <a:ext uri="{FF2B5EF4-FFF2-40B4-BE49-F238E27FC236}">
                <a16:creationId xmlns:a16="http://schemas.microsoft.com/office/drawing/2014/main" id="{DD4D2AF8-5B81-90F5-7E1B-B52614C700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03334" y="2482400"/>
            <a:ext cx="615514" cy="6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07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4DE530B8-DC1E-7878-3B6E-E547C1D4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C4440B9-BF1C-4E67-BDF0-65BDDA4252E2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F0C32CF0-A80D-D86B-250C-73BD099B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E817AB4B-5CC6-0CF0-BB19-E4AA28843793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6E3F9DC4-2F7F-0648-EC66-437379F1ED4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64B0B575-2780-CF87-DFE4-F6C99358C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BBA455AE-0D3D-1B8F-1A2D-B6077B650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B9C9DBBA-2938-8FB1-D24F-9F55A36AE55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F5318484-F418-7C2A-B8FE-6B44C2CFC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C84C5389-C530-D15E-71F8-3C927904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33FEBD-AA78-9DB4-E3A7-EBBD13B63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43472"/>
            <a:ext cx="12192000" cy="45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5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754BB-F60D-5FEE-08BF-561D5FBA5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>
            <a:extLst>
              <a:ext uri="{FF2B5EF4-FFF2-40B4-BE49-F238E27FC236}">
                <a16:creationId xmlns:a16="http://schemas.microsoft.com/office/drawing/2014/main" id="{5D5E22A1-62FE-6010-7D55-1A84FE0D6609}"/>
              </a:ext>
            </a:extLst>
          </p:cNvPr>
          <p:cNvSpPr>
            <a:spLocks/>
          </p:cNvSpPr>
          <p:nvPr/>
        </p:nvSpPr>
        <p:spPr>
          <a:xfrm>
            <a:off x="1944000" y="180000"/>
            <a:ext cx="5065419" cy="12572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1" tIns="91421" rIns="91421" bIns="91421" anchor="t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Squad</a:t>
            </a:r>
            <a:r>
              <a:rPr lang="pt-BR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 do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b="1" kern="0" dirty="0">
                <a:solidFill>
                  <a:srgbClr val="0083B5"/>
                </a:solidFill>
                <a:latin typeface="Mollen Personal Use" pitchFamily="2" charset="77"/>
                <a:ea typeface="+mj-ea"/>
                <a:cs typeface="+mj-cs"/>
              </a:rPr>
              <a:t>Futuro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F548275-735F-DDD1-E6C4-18A0CEC6278A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30BAAD0-DDAF-0BC4-379F-211F49E70A6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31" name="Título 1">
                <a:extLst>
                  <a:ext uri="{FF2B5EF4-FFF2-40B4-BE49-F238E27FC236}">
                    <a16:creationId xmlns:a16="http://schemas.microsoft.com/office/drawing/2014/main" id="{0DD2CBF0-28D7-3368-7862-84030D3349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32" name="Imagem 31" descr="Logotipo, Ícone&#10;&#10;Descrição gerada automaticamente">
                <a:extLst>
                  <a:ext uri="{FF2B5EF4-FFF2-40B4-BE49-F238E27FC236}">
                    <a16:creationId xmlns:a16="http://schemas.microsoft.com/office/drawing/2014/main" id="{38262F4B-0044-9E34-59D1-A6C4A33AC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8CE4A414-FD47-3FB6-102D-2EDDB7AF44C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25" name="Imagem 24" descr="Texto&#10;&#10;O conteúdo gerado por IA pode estar incorreto.">
                <a:extLst>
                  <a:ext uri="{FF2B5EF4-FFF2-40B4-BE49-F238E27FC236}">
                    <a16:creationId xmlns:a16="http://schemas.microsoft.com/office/drawing/2014/main" id="{7A87C24F-6A9B-5F6E-DAF6-F21AB957C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30" name="Imagem 29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C9FA78A2-7E59-BB6F-8486-536F1B7AD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E4044383-43B6-2FEF-14C4-808133FE33BD}"/>
              </a:ext>
            </a:extLst>
          </p:cNvPr>
          <p:cNvSpPr>
            <a:spLocks/>
          </p:cNvSpPr>
          <p:nvPr/>
        </p:nvSpPr>
        <p:spPr>
          <a:xfrm>
            <a:off x="729604" y="-1"/>
            <a:ext cx="1032734" cy="144000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E6125965-1032-A0ED-7B4D-F7435BEF4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6628" y="675228"/>
            <a:ext cx="574637" cy="5746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CCF1050-4247-349E-DE8A-E3FF95102F31}"/>
              </a:ext>
            </a:extLst>
          </p:cNvPr>
          <p:cNvGrpSpPr/>
          <p:nvPr/>
        </p:nvGrpSpPr>
        <p:grpSpPr>
          <a:xfrm>
            <a:off x="2116024" y="2211070"/>
            <a:ext cx="2162838" cy="2576939"/>
            <a:chOff x="5089004" y="1825776"/>
            <a:chExt cx="1065954" cy="1270044"/>
          </a:xfrm>
        </p:grpSpPr>
        <p:sp>
          <p:nvSpPr>
            <p:cNvPr id="9" name="Rectangle 18">
              <a:extLst>
                <a:ext uri="{FF2B5EF4-FFF2-40B4-BE49-F238E27FC236}">
                  <a16:creationId xmlns:a16="http://schemas.microsoft.com/office/drawing/2014/main" id="{142D91F1-691E-E1EB-CF36-705DC3C328F3}"/>
                </a:ext>
              </a:extLst>
            </p:cNvPr>
            <p:cNvSpPr>
              <a:spLocks/>
            </p:cNvSpPr>
            <p:nvPr/>
          </p:nvSpPr>
          <p:spPr>
            <a:xfrm>
              <a:off x="5089004" y="1825776"/>
              <a:ext cx="1032734" cy="1270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Sênior</a:t>
              </a:r>
            </a:p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Tech Lead</a:t>
              </a:r>
            </a:p>
          </p:txBody>
        </p:sp>
        <p:pic>
          <p:nvPicPr>
            <p:cNvPr id="10" name="Graphic 9" descr="Programmer male with solid fill">
              <a:extLst>
                <a:ext uri="{FF2B5EF4-FFF2-40B4-BE49-F238E27FC236}">
                  <a16:creationId xmlns:a16="http://schemas.microsoft.com/office/drawing/2014/main" id="{F001871F-CE1B-9296-0259-8AB17D524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38621" y="2668675"/>
              <a:ext cx="416337" cy="416337"/>
            </a:xfrm>
            <a:prstGeom prst="rect">
              <a:avLst/>
            </a:prstGeom>
          </p:spPr>
        </p:pic>
      </p:grpSp>
      <p:pic>
        <p:nvPicPr>
          <p:cNvPr id="24" name="Graphic 23" descr="Artificial Intelligence with solid fill">
            <a:extLst>
              <a:ext uri="{FF2B5EF4-FFF2-40B4-BE49-F238E27FC236}">
                <a16:creationId xmlns:a16="http://schemas.microsoft.com/office/drawing/2014/main" id="{C28FF240-8560-BE7B-390F-72517C283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0074" y="7137573"/>
            <a:ext cx="324210" cy="3242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35E2EF9-92BF-5899-BBB5-8C696988B2C0}"/>
              </a:ext>
            </a:extLst>
          </p:cNvPr>
          <p:cNvGrpSpPr/>
          <p:nvPr/>
        </p:nvGrpSpPr>
        <p:grpSpPr>
          <a:xfrm>
            <a:off x="4677930" y="2102908"/>
            <a:ext cx="4324241" cy="2946752"/>
            <a:chOff x="9347656" y="875578"/>
            <a:chExt cx="2160000" cy="14719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E16CB3-72FD-A135-4D3A-4C88AD9828D7}"/>
                </a:ext>
              </a:extLst>
            </p:cNvPr>
            <p:cNvGrpSpPr/>
            <p:nvPr/>
          </p:nvGrpSpPr>
          <p:grpSpPr>
            <a:xfrm>
              <a:off x="9347656" y="875578"/>
              <a:ext cx="2160000" cy="1471930"/>
              <a:chOff x="1212062" y="2613224"/>
              <a:chExt cx="2160000" cy="1471930"/>
            </a:xfrm>
          </p:grpSpPr>
          <p:sp>
            <p:nvSpPr>
              <p:cNvPr id="3" name="Rectangle 18">
                <a:extLst>
                  <a:ext uri="{FF2B5EF4-FFF2-40B4-BE49-F238E27FC236}">
                    <a16:creationId xmlns:a16="http://schemas.microsoft.com/office/drawing/2014/main" id="{3ABF6A3D-7151-912C-0CC3-C71F1DD41A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2062" y="2645154"/>
                <a:ext cx="2160000" cy="144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bg1"/>
                    </a:solidFill>
                  </a:rPr>
                  <a:t>AI Agent</a:t>
                </a:r>
              </a:p>
              <a:p>
                <a:pPr algn="ctr"/>
                <a:r>
                  <a:rPr lang="pt-BR" sz="1400" dirty="0">
                    <a:solidFill>
                      <a:schemeClr val="bg1"/>
                    </a:solidFill>
                  </a:rPr>
                  <a:t>Tech Lead</a:t>
                </a:r>
                <a:br>
                  <a:rPr lang="pt-BR" sz="1400" dirty="0">
                    <a:solidFill>
                      <a:schemeClr val="bg1"/>
                    </a:solidFill>
                  </a:rPr>
                </a:br>
                <a:r>
                  <a:rPr lang="pt-BR" sz="1400" dirty="0">
                    <a:solidFill>
                      <a:schemeClr val="bg1"/>
                    </a:solidFill>
                  </a:rPr>
                  <a:t>Criação do Backlog</a:t>
                </a:r>
              </a:p>
            </p:txBody>
          </p:sp>
          <p:sp>
            <p:nvSpPr>
              <p:cNvPr id="4" name="Triângulo Retângulo 63">
                <a:extLst>
                  <a:ext uri="{FF2B5EF4-FFF2-40B4-BE49-F238E27FC236}">
                    <a16:creationId xmlns:a16="http://schemas.microsoft.com/office/drawing/2014/main" id="{843F0BB9-B8A1-2972-75FD-CB23187A9A68}"/>
                  </a:ext>
                </a:extLst>
              </p:cNvPr>
              <p:cNvSpPr>
                <a:spLocks/>
              </p:cNvSpPr>
              <p:nvPr/>
            </p:nvSpPr>
            <p:spPr>
              <a:xfrm rot="8100000">
                <a:off x="1351765" y="2613224"/>
                <a:ext cx="335280" cy="32512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" name="Graphic 11" descr="Artificial Intelligence with solid fill">
              <a:extLst>
                <a:ext uri="{FF2B5EF4-FFF2-40B4-BE49-F238E27FC236}">
                  <a16:creationId xmlns:a16="http://schemas.microsoft.com/office/drawing/2014/main" id="{FB3148AC-48B1-2053-277C-DAD7FF10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183446" y="2023299"/>
              <a:ext cx="324210" cy="324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95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F2ADBBF0-8AF8-4A29-F2F8-1AA4C8DC4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AE274D0-7F5B-E362-7D01-D43B41B33B8D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67E0151-B7BA-4F0B-B57C-7020E0DAB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B5B757F6-262F-4AD3-C3B4-39BC8974795D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30AD8214-AD4C-BD24-FDB6-99F4A5C981F8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93417484-0E59-87C1-08E0-71EF26A5E1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8C563D11-4A05-7956-5792-FC8413851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BB7C2881-7BFB-91D9-957A-E0E996D0860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74B12B39-4FBA-E51F-217C-4ACF6B42F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22DB1143-87F4-6576-8652-97B6B61DC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BAD8EB-EECF-2A24-E3EB-7E449C054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18" y="520885"/>
            <a:ext cx="11698217" cy="60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39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DA4AC658-86FE-14B6-B8EE-C615595C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5BF69A1-B6B8-A3A6-0EBA-0E534DFFA0C5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73C431EA-6378-CF76-6BC0-18D4D7E2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F2CFCE57-8440-1796-98C4-EAF74CFCEC24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B91A14F1-EC48-2B70-62C8-D8D1ADA6D13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DFF89282-F4AB-DA45-087A-A5EBE55F2B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81FAB2A8-E330-7D52-1D5C-B690CAE90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09E23CF2-7572-0BE4-B4EA-2F8D6A4A44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53BE474E-180D-51E5-18D9-885F3400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CD075340-F2B8-C828-8644-639860014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C04337-A091-52B1-217F-E0927F1CC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5914"/>
            <a:ext cx="10653349" cy="60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43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ABACC634-C723-5A10-9311-42A90B829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E14A5F2-E043-F376-5A53-DE52F61C6599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F98CF8B4-F05B-C376-6462-BD8643A6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F2EFC4DC-DDD3-2411-9CF1-27B26CDEA437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674797E8-F8E8-54BD-970E-EDAF193D2E12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3B2CA085-F007-CF8F-2016-EB3C6ED680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D2EA13E3-5E65-2B67-45B3-03F32CF5D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2788820B-9290-5388-5592-F658A5544FB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340E713A-6226-68C0-B5EE-2E1F5165A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D4D3D181-1754-2F9A-72D8-11A539E1A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C6AFC4-A57B-0C31-F92F-DB1B7A2DB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8093"/>
            <a:ext cx="12192000" cy="668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0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8CF769B5-07F4-CD17-5CF6-F4CEE83D8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01CE959-BDF1-D9F2-139A-DAF8BFC91F3E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46952D2F-9D34-3DB2-EE27-30AD6266F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93014823-66EF-3C74-0A82-0501E47894AE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35B3F2E9-18D0-29A4-9465-33983AA31E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1EEDC229-AC1D-9775-1ABD-14D9A54FF9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6B5B67B1-641C-7633-E017-687ED6CF3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64A89240-4347-5EB3-3817-9BBC8BC980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92560271-0A6B-DB09-9C00-0FBE85EB3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6B76313D-2C53-EFFF-0C63-F58303930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1D3A4-218F-231D-9AAE-0C9AE034A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5001"/>
            <a:ext cx="11997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5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0883E5F8-C410-2759-268E-8982127F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FA5ADC5-79F8-D157-FDB1-7E0FEE244921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67772A8C-31F4-E1A5-D4F9-903483D52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06FFE1E7-D4D3-CE16-2C70-3726D2F0773F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695FDC81-4A8A-A230-505C-90162D902A3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BDA89FB6-A7C1-3686-D261-D128F098C4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F750BF02-9FEF-04C0-C7EC-2E3445102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7058995E-8242-2E6D-ABB4-369A9F30009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C78B7E81-070B-D1E0-77FA-90E663FC8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0EDB7CDD-4AC4-C11B-0176-17C220591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14" name="Picture 1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6477549-CA5F-2A72-58DB-B34064CE6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46030"/>
            <a:ext cx="12192000" cy="33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98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4CA67-D60D-F3BD-838D-19EB0913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>
            <a:extLst>
              <a:ext uri="{FF2B5EF4-FFF2-40B4-BE49-F238E27FC236}">
                <a16:creationId xmlns:a16="http://schemas.microsoft.com/office/drawing/2014/main" id="{D5802467-CEA5-981B-FFBF-721E5C8D7ABA}"/>
              </a:ext>
            </a:extLst>
          </p:cNvPr>
          <p:cNvSpPr>
            <a:spLocks/>
          </p:cNvSpPr>
          <p:nvPr/>
        </p:nvSpPr>
        <p:spPr>
          <a:xfrm>
            <a:off x="1944000" y="180000"/>
            <a:ext cx="5065419" cy="12572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1" tIns="91421" rIns="91421" bIns="91421" anchor="t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Squad</a:t>
            </a:r>
            <a:r>
              <a:rPr lang="pt-BR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 do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b="1" kern="0" dirty="0">
                <a:solidFill>
                  <a:srgbClr val="0083B5"/>
                </a:solidFill>
                <a:latin typeface="Mollen Personal Use" pitchFamily="2" charset="77"/>
                <a:ea typeface="+mj-ea"/>
                <a:cs typeface="+mj-cs"/>
              </a:rPr>
              <a:t>Futuro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0FD4853-E5E6-4D3D-7126-C352EB70C052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E45B0BD4-9E25-2EAB-ED43-403426BA15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31" name="Título 1">
                <a:extLst>
                  <a:ext uri="{FF2B5EF4-FFF2-40B4-BE49-F238E27FC236}">
                    <a16:creationId xmlns:a16="http://schemas.microsoft.com/office/drawing/2014/main" id="{A06A2397-244D-719C-126D-CD978A253F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32" name="Imagem 31" descr="Logotipo, Ícone&#10;&#10;Descrição gerada automaticamente">
                <a:extLst>
                  <a:ext uri="{FF2B5EF4-FFF2-40B4-BE49-F238E27FC236}">
                    <a16:creationId xmlns:a16="http://schemas.microsoft.com/office/drawing/2014/main" id="{9296871B-486D-535C-6CC0-6D6F0D84E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6B12359E-0C9C-6F3A-DE20-79791FE5CA2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25" name="Imagem 24" descr="Texto&#10;&#10;O conteúdo gerado por IA pode estar incorreto.">
                <a:extLst>
                  <a:ext uri="{FF2B5EF4-FFF2-40B4-BE49-F238E27FC236}">
                    <a16:creationId xmlns:a16="http://schemas.microsoft.com/office/drawing/2014/main" id="{DA1FEEF0-F040-68BC-2F30-0BECAFEEF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30" name="Imagem 29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D298E622-447E-DDCE-2F99-E1875BCC1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84C62697-5FC0-C7E4-B3A7-A24690696BF6}"/>
              </a:ext>
            </a:extLst>
          </p:cNvPr>
          <p:cNvSpPr>
            <a:spLocks/>
          </p:cNvSpPr>
          <p:nvPr/>
        </p:nvSpPr>
        <p:spPr>
          <a:xfrm>
            <a:off x="729604" y="-1"/>
            <a:ext cx="1032734" cy="144000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9BCDDE78-E531-E8FD-D47E-45DE3B28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6628" y="675228"/>
            <a:ext cx="574637" cy="5746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6ECD39E-0025-36B5-EC75-82977AC9A4F9}"/>
              </a:ext>
            </a:extLst>
          </p:cNvPr>
          <p:cNvGrpSpPr/>
          <p:nvPr/>
        </p:nvGrpSpPr>
        <p:grpSpPr>
          <a:xfrm>
            <a:off x="2116024" y="2211070"/>
            <a:ext cx="2162838" cy="2576939"/>
            <a:chOff x="5089004" y="1825776"/>
            <a:chExt cx="1065954" cy="1270044"/>
          </a:xfrm>
        </p:grpSpPr>
        <p:sp>
          <p:nvSpPr>
            <p:cNvPr id="9" name="Rectangle 18">
              <a:extLst>
                <a:ext uri="{FF2B5EF4-FFF2-40B4-BE49-F238E27FC236}">
                  <a16:creationId xmlns:a16="http://schemas.microsoft.com/office/drawing/2014/main" id="{B34809D1-3B27-15D7-7AAC-3AA22AFEA991}"/>
                </a:ext>
              </a:extLst>
            </p:cNvPr>
            <p:cNvSpPr>
              <a:spLocks/>
            </p:cNvSpPr>
            <p:nvPr/>
          </p:nvSpPr>
          <p:spPr>
            <a:xfrm>
              <a:off x="5089004" y="1825776"/>
              <a:ext cx="1032734" cy="1270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Sênior</a:t>
              </a:r>
            </a:p>
            <a:p>
              <a:pPr algn="ctr"/>
              <a:r>
                <a:rPr lang="pt-BR" sz="1400" dirty="0" err="1">
                  <a:solidFill>
                    <a:schemeClr val="bg1"/>
                  </a:solidFill>
                </a:rPr>
                <a:t>Developer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Programmer male with solid fill">
              <a:extLst>
                <a:ext uri="{FF2B5EF4-FFF2-40B4-BE49-F238E27FC236}">
                  <a16:creationId xmlns:a16="http://schemas.microsoft.com/office/drawing/2014/main" id="{A7898944-9689-59B3-055D-F49EC5171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38621" y="2668675"/>
              <a:ext cx="416337" cy="416337"/>
            </a:xfrm>
            <a:prstGeom prst="rect">
              <a:avLst/>
            </a:prstGeom>
          </p:spPr>
        </p:pic>
      </p:grpSp>
      <p:pic>
        <p:nvPicPr>
          <p:cNvPr id="24" name="Graphic 23" descr="Artificial Intelligence with solid fill">
            <a:extLst>
              <a:ext uri="{FF2B5EF4-FFF2-40B4-BE49-F238E27FC236}">
                <a16:creationId xmlns:a16="http://schemas.microsoft.com/office/drawing/2014/main" id="{7F131826-98B5-3F52-1810-D108B0D52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0074" y="7137573"/>
            <a:ext cx="324210" cy="32421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C0A92BF-6CCD-30AD-4EBD-2E2D3E1FDBF2}"/>
              </a:ext>
            </a:extLst>
          </p:cNvPr>
          <p:cNvGrpSpPr/>
          <p:nvPr/>
        </p:nvGrpSpPr>
        <p:grpSpPr>
          <a:xfrm>
            <a:off x="4665230" y="2121414"/>
            <a:ext cx="4324240" cy="2946749"/>
            <a:chOff x="4677930" y="2088428"/>
            <a:chExt cx="2160000" cy="14719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1784776-DD92-3386-4938-C97668CA1188}"/>
                </a:ext>
              </a:extLst>
            </p:cNvPr>
            <p:cNvGrpSpPr/>
            <p:nvPr/>
          </p:nvGrpSpPr>
          <p:grpSpPr>
            <a:xfrm>
              <a:off x="4677930" y="2088428"/>
              <a:ext cx="2160000" cy="1471930"/>
              <a:chOff x="1212062" y="2613224"/>
              <a:chExt cx="2160000" cy="1471930"/>
            </a:xfrm>
          </p:grpSpPr>
          <p:sp>
            <p:nvSpPr>
              <p:cNvPr id="14" name="Rectangle 18">
                <a:extLst>
                  <a:ext uri="{FF2B5EF4-FFF2-40B4-BE49-F238E27FC236}">
                    <a16:creationId xmlns:a16="http://schemas.microsoft.com/office/drawing/2014/main" id="{FDEFFA3D-8CBB-7D05-29D6-C9CF7221A6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2062" y="2645154"/>
                <a:ext cx="2160000" cy="144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bg1"/>
                    </a:solidFill>
                  </a:rPr>
                  <a:t>AI Agent</a:t>
                </a:r>
              </a:p>
              <a:p>
                <a:pPr algn="ctr"/>
                <a:r>
                  <a:rPr lang="pt-BR" sz="1400" dirty="0" err="1">
                    <a:solidFill>
                      <a:schemeClr val="bg1"/>
                    </a:solidFill>
                  </a:rPr>
                  <a:t>Developer</a:t>
                </a:r>
                <a:endParaRPr lang="pt-BR" sz="1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pt-BR" sz="1400" dirty="0">
                    <a:solidFill>
                      <a:schemeClr val="bg1"/>
                    </a:solidFill>
                  </a:rPr>
                  <a:t>Desenvolvimento do </a:t>
                </a:r>
                <a:r>
                  <a:rPr lang="pt-BR" sz="1400" dirty="0" err="1">
                    <a:solidFill>
                      <a:schemeClr val="bg1"/>
                    </a:solidFill>
                  </a:rPr>
                  <a:t>Cógio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riângulo Retângulo 63">
                <a:extLst>
                  <a:ext uri="{FF2B5EF4-FFF2-40B4-BE49-F238E27FC236}">
                    <a16:creationId xmlns:a16="http://schemas.microsoft.com/office/drawing/2014/main" id="{6F66ECB2-A311-927F-A1D1-0650E8239AB3}"/>
                  </a:ext>
                </a:extLst>
              </p:cNvPr>
              <p:cNvSpPr>
                <a:spLocks/>
              </p:cNvSpPr>
              <p:nvPr/>
            </p:nvSpPr>
            <p:spPr>
              <a:xfrm rot="8100000">
                <a:off x="1351765" y="2613224"/>
                <a:ext cx="335280" cy="32512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" name="Graphic 17" descr="Artificial Intelligence with solid fill">
              <a:extLst>
                <a:ext uri="{FF2B5EF4-FFF2-40B4-BE49-F238E27FC236}">
                  <a16:creationId xmlns:a16="http://schemas.microsoft.com/office/drawing/2014/main" id="{AFA02E39-079D-5C5D-716C-D385E1006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98430" y="3199317"/>
              <a:ext cx="324210" cy="324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04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952A1A19-2897-3C78-AB12-53A096CE0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3FA57FD-E634-165A-DFAD-8AA8692C47D6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7B550181-258A-7432-1E3D-7943E3F6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DD1B9982-AC1E-5AE3-4AF7-89C0ADA4471D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14EB94F3-0EA5-58E0-9328-7F15734F0AD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C887F6DF-FFEE-5ED7-67A5-048F3ADAF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7D9C1D25-EB79-E7D2-F14A-ADD4F70B6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88D10767-451D-CD53-B814-68712806A46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444998CE-C7E5-8B3D-1410-8EF384E30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366B0C5E-2746-076B-8DBA-18C6D002B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A01501-679C-8475-040A-88D95DF49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665" y="685800"/>
            <a:ext cx="4521407" cy="5975350"/>
          </a:xfrm>
          <a:prstGeom prst="rect">
            <a:avLst/>
          </a:prstGeom>
        </p:spPr>
      </p:pic>
      <p:pic>
        <p:nvPicPr>
          <p:cNvPr id="20" name="Picture 1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0F56E78-E455-538C-5657-E25AC6B2F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1778" y="796648"/>
            <a:ext cx="8890222" cy="47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2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CD16135E-9874-805A-2D90-8D2D0E353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0250110-701C-B0CA-881B-6792E5DD34B0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3DEFED5-8754-0D00-BFC5-853E22428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5D7F8A23-0819-BA45-3B44-4AD7424CA55E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0F22A3BD-8423-7AEB-CFA2-9251CD84B75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E8507A15-9C3C-C239-3167-0CDF93393A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BE51F83F-8133-A78E-38C1-EF2CBFFDB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DA77BA22-08EF-45AA-9F8E-393EC2846B8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911CF892-7DB3-CF5E-0AD9-2F15F6477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A2E89313-FD0C-9736-A504-D4D603DC4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C43E48-9BB7-8889-EC60-C45755FE4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84255"/>
            <a:ext cx="12192000" cy="377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4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68E3962-AD30-EAA4-33B8-B9C92DD9D9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8" name="Google Shape;528;g1ff7bc00af9_2_0"/>
          <p:cNvSpPr txBox="1"/>
          <p:nvPr/>
        </p:nvSpPr>
        <p:spPr>
          <a:xfrm>
            <a:off x="7668103" y="2620575"/>
            <a:ext cx="3981468" cy="418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600" b="1" i="1" dirty="0"/>
              <a:t>A </a:t>
            </a:r>
            <a:r>
              <a:rPr lang="pt-BR" sz="1600" b="1" i="1" dirty="0" err="1"/>
              <a:t>Squad</a:t>
            </a:r>
            <a:r>
              <a:rPr lang="pt-BR" sz="1600" b="1" i="1" dirty="0"/>
              <a:t> do Futuro, desenvolvida pela TQI, prevê o uso de ferramentas de IA Generativa para cobrir todo o ciclo de desenvolvimento de software (SDLC).</a:t>
            </a:r>
            <a:br>
              <a:rPr lang="pt-BR" sz="1600" b="1" i="1" dirty="0"/>
            </a:br>
            <a:br>
              <a:rPr lang="pt-BR" sz="1600" b="1" i="1" dirty="0"/>
            </a:br>
            <a:r>
              <a:rPr lang="pt-BR" sz="1600" b="1" i="1" dirty="0"/>
              <a:t>Com o uso de ferramentas de </a:t>
            </a:r>
            <a:r>
              <a:rPr lang="pt-BR" sz="1600" b="1" i="1" dirty="0" err="1"/>
              <a:t>GenAI</a:t>
            </a:r>
            <a:r>
              <a:rPr lang="pt-BR" sz="1600" b="1" i="1" dirty="0"/>
              <a:t> a TQI desenvolveu uma metodologia que utilizada engenharia de prompt e agentes de IA  que desempenham as tarefas dos principais atores do ciclo de desenvolvimento de software como </a:t>
            </a:r>
            <a:r>
              <a:rPr lang="pt-BR" sz="1600" b="1" i="1" dirty="0" err="1"/>
              <a:t>POs</a:t>
            </a:r>
            <a:r>
              <a:rPr lang="pt-BR" sz="1600" b="1" i="1" dirty="0"/>
              <a:t>, Arquitetos, Tech Leads, Desenvolvedores e Analistas de QA agilizando o desenvolvimento de software, reduzindo custos e melhorando a qualidade. 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1600" b="1" i="1" dirty="0"/>
          </a:p>
        </p:txBody>
      </p:sp>
      <p:pic>
        <p:nvPicPr>
          <p:cNvPr id="9" name="Imagem 8" descr="Mulher em pé ao lado de menina&#10;&#10;Descrição gerada automaticamente com confiança média">
            <a:extLst>
              <a:ext uri="{FF2B5EF4-FFF2-40B4-BE49-F238E27FC236}">
                <a16:creationId xmlns:a16="http://schemas.microsoft.com/office/drawing/2014/main" id="{97CFDE3D-9652-4D5A-5E52-91EDB9755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3" r="11078"/>
          <a:stretch/>
        </p:blipFill>
        <p:spPr>
          <a:xfrm>
            <a:off x="0" y="-45124"/>
            <a:ext cx="6847824" cy="69031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AF859B6-8D75-5B53-9F15-39B72B83067B}"/>
              </a:ext>
            </a:extLst>
          </p:cNvPr>
          <p:cNvSpPr/>
          <p:nvPr/>
        </p:nvSpPr>
        <p:spPr>
          <a:xfrm>
            <a:off x="6479418" y="1024849"/>
            <a:ext cx="1032734" cy="174103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A57691CC-43B2-1526-45E7-0DEEDC5C3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86442" y="1970878"/>
            <a:ext cx="574637" cy="57463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E5E5188-47EC-F405-F6EE-1B414786010E}"/>
              </a:ext>
            </a:extLst>
          </p:cNvPr>
          <p:cNvSpPr txBox="1"/>
          <p:nvPr/>
        </p:nvSpPr>
        <p:spPr>
          <a:xfrm>
            <a:off x="3059084" y="-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27" name="Imagem 26" descr="Logotipo&#10;&#10;O conteúdo gerado por IA pode estar incorreto.">
            <a:extLst>
              <a:ext uri="{FF2B5EF4-FFF2-40B4-BE49-F238E27FC236}">
                <a16:creationId xmlns:a16="http://schemas.microsoft.com/office/drawing/2014/main" id="{DC4D3E00-278B-D104-0783-A98A54B95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39" y="5784940"/>
            <a:ext cx="990848" cy="99084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6DD040C-5F31-EF5B-7885-CB98625F781C}"/>
              </a:ext>
            </a:extLst>
          </p:cNvPr>
          <p:cNvSpPr txBox="1">
            <a:spLocks/>
          </p:cNvSpPr>
          <p:nvPr/>
        </p:nvSpPr>
        <p:spPr>
          <a:xfrm>
            <a:off x="7668103" y="1308312"/>
            <a:ext cx="5558879" cy="18335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rgbClr val="0283B5"/>
                </a:solidFill>
                <a:latin typeface="Mollen Personal Use" pitchFamily="2" charset="77"/>
              </a:rPr>
              <a:t>S</a:t>
            </a:r>
            <a:r>
              <a:rPr lang="pt-B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llen Personal Use" pitchFamily="2" charset="77"/>
              </a:rPr>
              <a:t>quad</a:t>
            </a:r>
            <a: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llen Personal Use" pitchFamily="2" charset="77"/>
              </a:rPr>
              <a:t> do  </a:t>
            </a:r>
            <a:b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llen Personal Use" pitchFamily="2" charset="77"/>
              </a:rPr>
            </a:br>
            <a:r>
              <a:rPr lang="pt-BR" sz="3600" b="1" dirty="0">
                <a:solidFill>
                  <a:srgbClr val="0283B5"/>
                </a:solidFill>
                <a:latin typeface="Mollen Personal Use" pitchFamily="2" charset="77"/>
              </a:rPr>
              <a:t>F</a:t>
            </a:r>
            <a: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llen Personal Use" pitchFamily="2" charset="77"/>
              </a:rPr>
              <a:t>uturo</a:t>
            </a:r>
            <a:r>
              <a:rPr lang="pt-BR" sz="3600" b="1" dirty="0">
                <a:solidFill>
                  <a:srgbClr val="0083B5"/>
                </a:solidFill>
                <a:latin typeface="Mollen Personal Use" pitchFamily="2" charset="77"/>
              </a:rPr>
              <a:t>​</a:t>
            </a:r>
            <a:br>
              <a:rPr lang="pt-BR" sz="3600" b="1" dirty="0">
                <a:solidFill>
                  <a:srgbClr val="0083B5"/>
                </a:solidFill>
                <a:latin typeface="Mollen Personal Use" pitchFamily="2" charset="77"/>
              </a:rPr>
            </a:br>
            <a:r>
              <a:rPr lang="pt-BR" sz="3600" b="1" dirty="0">
                <a:solidFill>
                  <a:srgbClr val="0083B5"/>
                </a:solidFill>
                <a:latin typeface="Mollen Personal Use" pitchFamily="2" charset="77"/>
              </a:rPr>
              <a:t>TQI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1BA10A2B-84A8-2902-68C5-698E1ECA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BB3FDE8-BB56-1D7E-1D6C-9CC0290059C0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62017E4-414A-8BBF-DBDD-AF592E3B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3D03A127-1029-2502-40BE-4266AF164BB2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CCADD122-06CD-3BED-F054-7F3D2ADD9D0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E70A7C20-766E-4454-6639-09368FC41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B38A0ED0-E5AF-78AC-DA70-EEB371104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D9DCB50A-D0B5-F890-2695-0043688AA86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1D9D955F-596C-35A6-9CC6-FB4B54651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E7716892-776D-9493-AD47-C93EC5BD8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342DC98D-906F-D19F-777F-6F3B340A0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29227"/>
            <a:ext cx="12192000" cy="36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00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AC8784E2-1C56-7DA8-CDFE-D7449761A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A6AB30F-2A83-049F-5380-B92237FF596A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0560305-191E-438D-1428-6CAD6342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5EA5CE37-B1B6-E601-2E80-8ABB56525F09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0E2B1A99-8B86-1011-F474-1F246F828CB3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C495F3FB-405F-87CC-DC33-87EDE05D58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BE3471A2-2885-7454-4FB9-2D3D020FD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DEE2B5E9-C4F8-9C45-F379-5535D6AD177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A3F12E82-532C-4114-2BDB-375BCA5FB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CFCB6CA6-5193-A4C3-6158-86EC4A97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702AB2-35E9-48AE-E8AA-5F91B80DC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52607"/>
            <a:ext cx="12192000" cy="45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93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0DE1-DF20-3736-A6C7-CC33D874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>
            <a:extLst>
              <a:ext uri="{FF2B5EF4-FFF2-40B4-BE49-F238E27FC236}">
                <a16:creationId xmlns:a16="http://schemas.microsoft.com/office/drawing/2014/main" id="{C128BC45-A810-BF9F-7647-BEBC6F205AF8}"/>
              </a:ext>
            </a:extLst>
          </p:cNvPr>
          <p:cNvSpPr>
            <a:spLocks/>
          </p:cNvSpPr>
          <p:nvPr/>
        </p:nvSpPr>
        <p:spPr>
          <a:xfrm>
            <a:off x="1944000" y="180000"/>
            <a:ext cx="5065419" cy="12572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1" tIns="91421" rIns="91421" bIns="91421" anchor="t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Squad</a:t>
            </a:r>
            <a:r>
              <a:rPr lang="pt-BR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 do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b="1" kern="0" dirty="0">
                <a:solidFill>
                  <a:srgbClr val="0083B5"/>
                </a:solidFill>
                <a:latin typeface="Mollen Personal Use" pitchFamily="2" charset="77"/>
                <a:ea typeface="+mj-ea"/>
                <a:cs typeface="+mj-cs"/>
              </a:rPr>
              <a:t>Futuro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6325061-A5D6-A4A2-E252-F59038EA705D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3FAEF3B-4AB6-78CA-E1B5-0F55FE57657C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31" name="Título 1">
                <a:extLst>
                  <a:ext uri="{FF2B5EF4-FFF2-40B4-BE49-F238E27FC236}">
                    <a16:creationId xmlns:a16="http://schemas.microsoft.com/office/drawing/2014/main" id="{BA9FDB6F-04C8-67D4-9C35-285AB2B17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32" name="Imagem 31" descr="Logotipo, Ícone&#10;&#10;Descrição gerada automaticamente">
                <a:extLst>
                  <a:ext uri="{FF2B5EF4-FFF2-40B4-BE49-F238E27FC236}">
                    <a16:creationId xmlns:a16="http://schemas.microsoft.com/office/drawing/2014/main" id="{981181CC-8859-4A43-0016-BF4224050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F4F50E8-0FD6-FD32-3590-7E0E5E31B5A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25" name="Imagem 24" descr="Texto&#10;&#10;O conteúdo gerado por IA pode estar incorreto.">
                <a:extLst>
                  <a:ext uri="{FF2B5EF4-FFF2-40B4-BE49-F238E27FC236}">
                    <a16:creationId xmlns:a16="http://schemas.microsoft.com/office/drawing/2014/main" id="{79086D19-2F0D-244F-948C-AE993264C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30" name="Imagem 29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19319610-F338-6D65-BA98-978BFDF8E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7946B703-4DD4-2251-C859-32419A7606A2}"/>
              </a:ext>
            </a:extLst>
          </p:cNvPr>
          <p:cNvSpPr>
            <a:spLocks/>
          </p:cNvSpPr>
          <p:nvPr/>
        </p:nvSpPr>
        <p:spPr>
          <a:xfrm>
            <a:off x="729604" y="-1"/>
            <a:ext cx="1032734" cy="144000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5A51CE61-6101-1848-4DDB-02A406E33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6628" y="675228"/>
            <a:ext cx="574637" cy="5746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003B041-5228-0B55-CF36-81421DD1F6AE}"/>
              </a:ext>
            </a:extLst>
          </p:cNvPr>
          <p:cNvGrpSpPr/>
          <p:nvPr/>
        </p:nvGrpSpPr>
        <p:grpSpPr>
          <a:xfrm>
            <a:off x="2116024" y="2211070"/>
            <a:ext cx="2162838" cy="2576939"/>
            <a:chOff x="5089004" y="1825776"/>
            <a:chExt cx="1065954" cy="1270044"/>
          </a:xfrm>
        </p:grpSpPr>
        <p:sp>
          <p:nvSpPr>
            <p:cNvPr id="9" name="Rectangle 18">
              <a:extLst>
                <a:ext uri="{FF2B5EF4-FFF2-40B4-BE49-F238E27FC236}">
                  <a16:creationId xmlns:a16="http://schemas.microsoft.com/office/drawing/2014/main" id="{583E61C7-0F28-10BE-9543-C18236786AE0}"/>
                </a:ext>
              </a:extLst>
            </p:cNvPr>
            <p:cNvSpPr>
              <a:spLocks/>
            </p:cNvSpPr>
            <p:nvPr/>
          </p:nvSpPr>
          <p:spPr>
            <a:xfrm>
              <a:off x="5089004" y="1825776"/>
              <a:ext cx="1032734" cy="1270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Sênior</a:t>
              </a:r>
            </a:p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QA</a:t>
              </a:r>
            </a:p>
          </p:txBody>
        </p:sp>
        <p:pic>
          <p:nvPicPr>
            <p:cNvPr id="10" name="Graphic 9" descr="Programmer male with solid fill">
              <a:extLst>
                <a:ext uri="{FF2B5EF4-FFF2-40B4-BE49-F238E27FC236}">
                  <a16:creationId xmlns:a16="http://schemas.microsoft.com/office/drawing/2014/main" id="{BFE99EEE-8ED6-A9A3-76A5-B0159B1EC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38621" y="2668675"/>
              <a:ext cx="416337" cy="416337"/>
            </a:xfrm>
            <a:prstGeom prst="rect">
              <a:avLst/>
            </a:prstGeom>
          </p:spPr>
        </p:pic>
      </p:grpSp>
      <p:pic>
        <p:nvPicPr>
          <p:cNvPr id="24" name="Graphic 23" descr="Artificial Intelligence with solid fill">
            <a:extLst>
              <a:ext uri="{FF2B5EF4-FFF2-40B4-BE49-F238E27FC236}">
                <a16:creationId xmlns:a16="http://schemas.microsoft.com/office/drawing/2014/main" id="{122B1C42-3A99-1E51-9ABE-E161D8FF0D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0074" y="7137573"/>
            <a:ext cx="324210" cy="32421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2385578-23B9-0D0A-C77E-5C975EEAA415}"/>
              </a:ext>
            </a:extLst>
          </p:cNvPr>
          <p:cNvGrpSpPr/>
          <p:nvPr/>
        </p:nvGrpSpPr>
        <p:grpSpPr>
          <a:xfrm>
            <a:off x="4623078" y="2124226"/>
            <a:ext cx="4329432" cy="2950287"/>
            <a:chOff x="5137150" y="3468825"/>
            <a:chExt cx="3376126" cy="23006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217B752-8030-6B8C-91C4-26F955666E62}"/>
                </a:ext>
              </a:extLst>
            </p:cNvPr>
            <p:cNvGrpSpPr/>
            <p:nvPr/>
          </p:nvGrpSpPr>
          <p:grpSpPr>
            <a:xfrm>
              <a:off x="5137150" y="3468825"/>
              <a:ext cx="3376126" cy="2300658"/>
              <a:chOff x="1212062" y="2613224"/>
              <a:chExt cx="2160000" cy="1471930"/>
            </a:xfrm>
          </p:grpSpPr>
          <p:sp>
            <p:nvSpPr>
              <p:cNvPr id="3" name="Rectangle 18">
                <a:extLst>
                  <a:ext uri="{FF2B5EF4-FFF2-40B4-BE49-F238E27FC236}">
                    <a16:creationId xmlns:a16="http://schemas.microsoft.com/office/drawing/2014/main" id="{2F5356B6-CFCF-445C-1EBC-3731AA277C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2062" y="2645154"/>
                <a:ext cx="2160000" cy="144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bg1"/>
                    </a:solidFill>
                  </a:rPr>
                  <a:t>AI Agent</a:t>
                </a:r>
              </a:p>
              <a:p>
                <a:pPr algn="ctr"/>
                <a:r>
                  <a:rPr lang="pt-BR" sz="1400" dirty="0">
                    <a:solidFill>
                      <a:schemeClr val="bg1"/>
                    </a:solidFill>
                  </a:rPr>
                  <a:t>QA</a:t>
                </a:r>
                <a:br>
                  <a:rPr lang="pt-BR" sz="1400" dirty="0">
                    <a:solidFill>
                      <a:schemeClr val="bg1"/>
                    </a:solidFill>
                  </a:rPr>
                </a:br>
                <a:r>
                  <a:rPr lang="pt-BR" sz="1400" dirty="0">
                    <a:solidFill>
                      <a:schemeClr val="bg1"/>
                    </a:solidFill>
                  </a:rPr>
                  <a:t>Criação do Backlog</a:t>
                </a:r>
              </a:p>
            </p:txBody>
          </p:sp>
          <p:sp>
            <p:nvSpPr>
              <p:cNvPr id="4" name="Triângulo Retângulo 63">
                <a:extLst>
                  <a:ext uri="{FF2B5EF4-FFF2-40B4-BE49-F238E27FC236}">
                    <a16:creationId xmlns:a16="http://schemas.microsoft.com/office/drawing/2014/main" id="{F452F058-9FF4-2406-4A1A-E84D42F683CB}"/>
                  </a:ext>
                </a:extLst>
              </p:cNvPr>
              <p:cNvSpPr>
                <a:spLocks/>
              </p:cNvSpPr>
              <p:nvPr/>
            </p:nvSpPr>
            <p:spPr>
              <a:xfrm rot="8100000">
                <a:off x="1351765" y="2613224"/>
                <a:ext cx="335280" cy="32512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Graphic 5" descr="Artificial Intelligence with solid fill">
              <a:extLst>
                <a:ext uri="{FF2B5EF4-FFF2-40B4-BE49-F238E27FC236}">
                  <a16:creationId xmlns:a16="http://schemas.microsoft.com/office/drawing/2014/main" id="{1C0BBD59-8710-3A50-99F1-CDDA9C636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78848" y="5428443"/>
              <a:ext cx="324210" cy="324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1872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048DD91D-B282-C866-FB06-5AC1DB04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14D3F55-0275-1B7D-1665-5D45ED5B9531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EEA3E93-B99F-F41A-47CD-CC4E18D4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3DB2DDEB-94C7-3E25-EDF7-D2E49C3930A8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553E2AA4-A468-0093-3C22-E97F656CB456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E9ED89FB-38BD-493A-2E6D-FC34A2D0C1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00B208C5-8E24-2429-A0CE-EBF93EC7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09170372-D67C-A271-6526-86B3F1C5BF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15589114-A749-00F7-68D2-C0B7EB0DB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673776DF-8DFC-10B5-0250-4026C0751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close-up of a document&#10;&#10;AI-generated content may be incorrect.">
            <a:extLst>
              <a:ext uri="{FF2B5EF4-FFF2-40B4-BE49-F238E27FC236}">
                <a16:creationId xmlns:a16="http://schemas.microsoft.com/office/drawing/2014/main" id="{36D1066F-D2E1-2874-E8FF-520060D5B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001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71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D40446C3-1FF6-35F7-8E77-A5C23B68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4EC6179-FD7B-8B9D-B658-711468D55E31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3041CAD-FDC6-74AB-0C77-16E233FA0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115E7C4F-9F48-CB33-4CAE-42FFDCC42E39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3BEC8C61-5508-160E-D294-D467818FE7D8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DA06C559-8F0A-857A-9215-862A71B90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D65A9261-A55B-55E1-AEE7-F38E50A2B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A6E870CE-1A02-03F6-9EBB-8C6B3BECCFF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0DB31B90-FEFB-63A7-FF00-E7D8316B1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282963FB-05BA-457D-B9CA-8AD9EF65E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E81D58-8F83-B562-2064-C7B96C07C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7380"/>
            <a:ext cx="12192000" cy="518064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D4E867-D8A8-D649-49FA-870B4EE28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1259" y="1141786"/>
            <a:ext cx="12192000" cy="53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8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254D9F8A-79DC-633A-DE8B-4DBE453A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366112C-8076-C2B9-1CBC-11A676E9F3DD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35F6DD8E-4C71-ADD5-4D2C-B8663E1A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8E146C4F-9C2C-B744-5780-D231DF2B3025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64D766B5-49A3-07CF-B469-31A47C22F850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2E5C7BBE-1875-099C-CE30-C591256BF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DD5DDC0D-88B8-9EAC-C498-C28CB6A91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45F67197-C0C7-BCCF-1BE4-7695900AF0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CDF34084-FE61-A66C-FCA7-05B77E794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A80ADB99-9722-9ECD-81A0-51FE8B71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390912-1377-41F5-C8E7-43C3D4A52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0660"/>
            <a:ext cx="12192000" cy="381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27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537F2006-54FE-B054-7708-06C96E58F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4333813-98BA-D69A-B105-6EDC03909BCE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7015058-D9B2-5CD5-3292-152CFCE8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6D457CD4-5B65-8A55-CDEB-85013329ED99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CA84AE20-6034-9622-DA22-BC6156139832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05495527-9F9F-F598-62B1-19E3DEEA2B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F34ACF31-F75E-A371-1758-7AC642007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6AA4199C-268D-A164-7BD0-33EE1BF02A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B169484C-C6F3-6635-5C54-CC4D3CBB6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9BF72B80-EC26-884A-DE83-BBDC57383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E8CEA73-8AD1-09FA-B8B5-C17431EB8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275"/>
            <a:ext cx="12192000" cy="59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64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104968F4-8F5A-9239-1762-A2A5FD7E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5B916DA-3F06-E843-AE3C-651ED65F092E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BE232A7-F08B-0F4A-483F-05494FB2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C9A60C52-06A3-FC00-F27C-8385F204F557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25DE3229-BB3A-FEF7-E0C3-2A5AB3C42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5925AA06-1A89-2FB6-A1E4-AB4B8D503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283F1A76-C949-BEEB-31B5-054E3E811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E4C068F7-00CE-0FE1-B238-4A2262670A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5F119103-3BD4-3304-6065-3D93DFD6F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D5EECE46-D37C-5F84-F627-F78CC6DC1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1AE101-9F1D-42AE-A286-EBE794F97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68142"/>
            <a:ext cx="11087100" cy="614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4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0BEB3-2B6A-6A61-9F1A-188902B0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>
            <a:extLst>
              <a:ext uri="{FF2B5EF4-FFF2-40B4-BE49-F238E27FC236}">
                <a16:creationId xmlns:a16="http://schemas.microsoft.com/office/drawing/2014/main" id="{EF1B5890-45BC-B49A-558F-901EA5C731FE}"/>
              </a:ext>
            </a:extLst>
          </p:cNvPr>
          <p:cNvSpPr>
            <a:spLocks/>
          </p:cNvSpPr>
          <p:nvPr/>
        </p:nvSpPr>
        <p:spPr>
          <a:xfrm>
            <a:off x="1944000" y="180000"/>
            <a:ext cx="5065419" cy="12572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1" tIns="91421" rIns="91421" bIns="91421" anchor="t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Squad</a:t>
            </a:r>
            <a:r>
              <a:rPr lang="pt-BR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 do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b="1" kern="0" dirty="0">
                <a:solidFill>
                  <a:srgbClr val="0083B5"/>
                </a:solidFill>
                <a:latin typeface="Mollen Personal Use" pitchFamily="2" charset="77"/>
                <a:ea typeface="+mj-ea"/>
                <a:cs typeface="+mj-cs"/>
              </a:rPr>
              <a:t>Futuro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C952837-DDD5-B0B3-1884-3541297B0CBC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32C8F83-5F88-8824-BF40-892BA3B1A6C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31" name="Título 1">
                <a:extLst>
                  <a:ext uri="{FF2B5EF4-FFF2-40B4-BE49-F238E27FC236}">
                    <a16:creationId xmlns:a16="http://schemas.microsoft.com/office/drawing/2014/main" id="{57157FA2-C7F4-45F2-E6D5-06A6B9CDC7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32" name="Imagem 31" descr="Logotipo, Ícone&#10;&#10;Descrição gerada automaticamente">
                <a:extLst>
                  <a:ext uri="{FF2B5EF4-FFF2-40B4-BE49-F238E27FC236}">
                    <a16:creationId xmlns:a16="http://schemas.microsoft.com/office/drawing/2014/main" id="{6A70ADC3-984A-124D-A39F-361A5DA9F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6AC798EB-141F-B8EF-9802-AA0C4C9BB84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25" name="Imagem 24" descr="Texto&#10;&#10;O conteúdo gerado por IA pode estar incorreto.">
                <a:extLst>
                  <a:ext uri="{FF2B5EF4-FFF2-40B4-BE49-F238E27FC236}">
                    <a16:creationId xmlns:a16="http://schemas.microsoft.com/office/drawing/2014/main" id="{6134BE15-9DCB-0976-4D52-8CBF5D1B4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30" name="Imagem 29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EF56A09A-8A0C-D3DA-8181-989E953B1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8815B88C-B348-EA3A-BCA0-B3A614E82827}"/>
              </a:ext>
            </a:extLst>
          </p:cNvPr>
          <p:cNvSpPr>
            <a:spLocks/>
          </p:cNvSpPr>
          <p:nvPr/>
        </p:nvSpPr>
        <p:spPr>
          <a:xfrm>
            <a:off x="729604" y="-1"/>
            <a:ext cx="1032734" cy="144000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E0D5C95D-1514-9129-E38B-F5EF09DCD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6628" y="675228"/>
            <a:ext cx="574637" cy="574637"/>
          </a:xfrm>
          <a:prstGeom prst="rect">
            <a:avLst/>
          </a:prstGeom>
        </p:spPr>
      </p:pic>
      <p:pic>
        <p:nvPicPr>
          <p:cNvPr id="24" name="Graphic 23" descr="Artificial Intelligence with solid fill">
            <a:extLst>
              <a:ext uri="{FF2B5EF4-FFF2-40B4-BE49-F238E27FC236}">
                <a16:creationId xmlns:a16="http://schemas.microsoft.com/office/drawing/2014/main" id="{D9CB621B-3F17-C0D9-7556-2BBFC4FB9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0074" y="7137573"/>
            <a:ext cx="324210" cy="32421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C2874B-EA74-D073-22EA-B16019ADD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0249" y="1371596"/>
            <a:ext cx="7071404" cy="46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73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3E31C-F31F-0827-4569-72F415A07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>
            <a:extLst>
              <a:ext uri="{FF2B5EF4-FFF2-40B4-BE49-F238E27FC236}">
                <a16:creationId xmlns:a16="http://schemas.microsoft.com/office/drawing/2014/main" id="{B611144C-4132-6EFE-C78A-EF11552A4036}"/>
              </a:ext>
            </a:extLst>
          </p:cNvPr>
          <p:cNvSpPr>
            <a:spLocks/>
          </p:cNvSpPr>
          <p:nvPr/>
        </p:nvSpPr>
        <p:spPr>
          <a:xfrm>
            <a:off x="1944000" y="180000"/>
            <a:ext cx="5065419" cy="12572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1" tIns="91421" rIns="91421" bIns="91421" anchor="t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Squad</a:t>
            </a:r>
            <a:r>
              <a:rPr lang="pt-BR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 do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b="1" kern="0" dirty="0">
                <a:solidFill>
                  <a:srgbClr val="0083B5"/>
                </a:solidFill>
                <a:latin typeface="Mollen Personal Use" pitchFamily="2" charset="77"/>
                <a:ea typeface="+mj-ea"/>
                <a:cs typeface="+mj-cs"/>
              </a:rPr>
              <a:t>Futuro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23BB484-8480-C8BD-8849-4CC5F80DEF6D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3F525315-9EE6-FB55-1001-D9FA78F082D9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31" name="Título 1">
                <a:extLst>
                  <a:ext uri="{FF2B5EF4-FFF2-40B4-BE49-F238E27FC236}">
                    <a16:creationId xmlns:a16="http://schemas.microsoft.com/office/drawing/2014/main" id="{273580EC-8E4A-3A2A-EB6C-1F6EABBE21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32" name="Imagem 31" descr="Logotipo, Ícone&#10;&#10;Descrição gerada automaticamente">
                <a:extLst>
                  <a:ext uri="{FF2B5EF4-FFF2-40B4-BE49-F238E27FC236}">
                    <a16:creationId xmlns:a16="http://schemas.microsoft.com/office/drawing/2014/main" id="{2728DFCE-52F6-6AA3-4686-09896D521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A791D61D-01A9-B67E-B9D9-7BEB5C2458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25" name="Imagem 24" descr="Texto&#10;&#10;O conteúdo gerado por IA pode estar incorreto.">
                <a:extLst>
                  <a:ext uri="{FF2B5EF4-FFF2-40B4-BE49-F238E27FC236}">
                    <a16:creationId xmlns:a16="http://schemas.microsoft.com/office/drawing/2014/main" id="{F2C77667-0685-D57C-8E1E-CE477360F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30" name="Imagem 29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7D5AFB92-8556-354F-3DF4-B0E247F57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6AE94064-66FD-D126-3766-A19FE585F5D0}"/>
              </a:ext>
            </a:extLst>
          </p:cNvPr>
          <p:cNvSpPr>
            <a:spLocks/>
          </p:cNvSpPr>
          <p:nvPr/>
        </p:nvSpPr>
        <p:spPr>
          <a:xfrm>
            <a:off x="729604" y="-1"/>
            <a:ext cx="1032734" cy="144000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BABFEB81-4F31-ED25-2CBB-0CA76B388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6628" y="675228"/>
            <a:ext cx="574637" cy="574637"/>
          </a:xfrm>
          <a:prstGeom prst="rect">
            <a:avLst/>
          </a:prstGeom>
        </p:spPr>
      </p:pic>
      <p:pic>
        <p:nvPicPr>
          <p:cNvPr id="24" name="Graphic 23" descr="Artificial Intelligence with solid fill">
            <a:extLst>
              <a:ext uri="{FF2B5EF4-FFF2-40B4-BE49-F238E27FC236}">
                <a16:creationId xmlns:a16="http://schemas.microsoft.com/office/drawing/2014/main" id="{FAB9E7B8-E65D-770E-EF88-554DA39E5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0074" y="7137573"/>
            <a:ext cx="324210" cy="32421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C43B7B-2951-15F6-FC8C-BA5A6FFD2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7837" y="1310192"/>
            <a:ext cx="7096326" cy="465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5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B983E85B-5BBB-5B24-4B7A-5531C6EC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33FBFD6-A972-3830-D6DB-948AEA11647E}"/>
              </a:ext>
            </a:extLst>
          </p:cNvPr>
          <p:cNvSpPr/>
          <p:nvPr/>
        </p:nvSpPr>
        <p:spPr>
          <a:xfrm>
            <a:off x="1077193" y="-17891"/>
            <a:ext cx="1376979" cy="151624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400">
              <a:solidFill>
                <a:srgbClr val="0F9ED5"/>
              </a:solidFill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C58686C-0228-7106-7259-248653C5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57331" y="626815"/>
            <a:ext cx="774700" cy="774700"/>
          </a:xfrm>
          <a:prstGeom prst="rect">
            <a:avLst/>
          </a:prstGeom>
        </p:spPr>
      </p:pic>
      <p:sp>
        <p:nvSpPr>
          <p:cNvPr id="4" name="Google Shape;142;p20">
            <a:extLst>
              <a:ext uri="{FF2B5EF4-FFF2-40B4-BE49-F238E27FC236}">
                <a16:creationId xmlns:a16="http://schemas.microsoft.com/office/drawing/2014/main" id="{CA745C75-11C2-163F-39B0-04FA427ACAB4}"/>
              </a:ext>
            </a:extLst>
          </p:cNvPr>
          <p:cNvSpPr txBox="1"/>
          <p:nvPr/>
        </p:nvSpPr>
        <p:spPr>
          <a:xfrm>
            <a:off x="2454173" y="740228"/>
            <a:ext cx="9624184" cy="8740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895" tIns="121895" rIns="121895" bIns="121895" anchor="t" anchorCtr="0" compatLnSpc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0" hangingPunct="1">
              <a:lnSpc>
                <a:spcPct val="80000"/>
              </a:lnSpc>
              <a:buNone/>
              <a:tabLst/>
              <a:defRPr sz="3600" b="1" kern="0" spc="0" baseline="0">
                <a:solidFill>
                  <a:srgbClr val="0383B5"/>
                </a:solidFill>
                <a:uFillTx/>
                <a:latin typeface="Mollen Personal Use"/>
                <a:ea typeface="+mj-ea"/>
                <a:cs typeface="+mj-cs"/>
              </a:defRPr>
            </a:lvl1pPr>
            <a:lvl2pPr marL="457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800" dirty="0" err="1"/>
              <a:t>Squad</a:t>
            </a:r>
            <a:r>
              <a:rPr lang="pt-BR" sz="4800" dirty="0"/>
              <a:t> Tradicional</a:t>
            </a:r>
          </a:p>
        </p:txBody>
      </p:sp>
      <p:grpSp>
        <p:nvGrpSpPr>
          <p:cNvPr id="2" name="Agrupar 10">
            <a:extLst>
              <a:ext uri="{FF2B5EF4-FFF2-40B4-BE49-F238E27FC236}">
                <a16:creationId xmlns:a16="http://schemas.microsoft.com/office/drawing/2014/main" id="{EEF0A588-29BA-F012-B6F5-BADF51F8B68D}"/>
              </a:ext>
            </a:extLst>
          </p:cNvPr>
          <p:cNvGrpSpPr/>
          <p:nvPr/>
        </p:nvGrpSpPr>
        <p:grpSpPr>
          <a:xfrm>
            <a:off x="359666" y="6084099"/>
            <a:ext cx="11338553" cy="723807"/>
            <a:chOff x="359665" y="5835740"/>
            <a:chExt cx="11338552" cy="723806"/>
          </a:xfrm>
        </p:grpSpPr>
        <p:grpSp>
          <p:nvGrpSpPr>
            <p:cNvPr id="3" name="Agrupar 13">
              <a:extLst>
                <a:ext uri="{FF2B5EF4-FFF2-40B4-BE49-F238E27FC236}">
                  <a16:creationId xmlns:a16="http://schemas.microsoft.com/office/drawing/2014/main" id="{A27C55EB-D5D8-BA8D-9AA9-1F825E1D786C}"/>
                </a:ext>
              </a:extLst>
            </p:cNvPr>
            <p:cNvGrpSpPr/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F1867866-DE5F-FA87-4BC2-1B9B1E712A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4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176DE22F-C20E-13DC-94F5-C6C92AB47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6" name="Agrupar 15">
              <a:extLst>
                <a:ext uri="{FF2B5EF4-FFF2-40B4-BE49-F238E27FC236}">
                  <a16:creationId xmlns:a16="http://schemas.microsoft.com/office/drawing/2014/main" id="{EA1E7D1E-6B45-FD7C-2BD3-C31BC0F2905C}"/>
                </a:ext>
              </a:extLst>
            </p:cNvPr>
            <p:cNvGrpSpPr/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CD1D900D-B73C-18B9-F6D8-93F52CACC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2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D74133B1-1D6F-E1DD-EE7D-2342FA55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47470B1D-F451-95B4-3918-D51851E78241}"/>
              </a:ext>
            </a:extLst>
          </p:cNvPr>
          <p:cNvSpPr/>
          <p:nvPr/>
        </p:nvSpPr>
        <p:spPr>
          <a:xfrm>
            <a:off x="63104" y="2374431"/>
            <a:ext cx="1944000" cy="1079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ângulo 8">
            <a:extLst>
              <a:ext uri="{FF2B5EF4-FFF2-40B4-BE49-F238E27FC236}">
                <a16:creationId xmlns:a16="http://schemas.microsoft.com/office/drawing/2014/main" id="{6D698145-6648-8D39-D0DE-6A9A38B3EA01}"/>
              </a:ext>
            </a:extLst>
          </p:cNvPr>
          <p:cNvSpPr/>
          <p:nvPr/>
        </p:nvSpPr>
        <p:spPr>
          <a:xfrm>
            <a:off x="2090044" y="2374431"/>
            <a:ext cx="1944000" cy="107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tângulo 9">
            <a:extLst>
              <a:ext uri="{FF2B5EF4-FFF2-40B4-BE49-F238E27FC236}">
                <a16:creationId xmlns:a16="http://schemas.microsoft.com/office/drawing/2014/main" id="{1EA14E6D-BA06-3F53-1A68-DF5D352B9D43}"/>
              </a:ext>
            </a:extLst>
          </p:cNvPr>
          <p:cNvSpPr/>
          <p:nvPr/>
        </p:nvSpPr>
        <p:spPr>
          <a:xfrm>
            <a:off x="4116984" y="2374431"/>
            <a:ext cx="1944000" cy="1079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tângulo 10">
            <a:extLst>
              <a:ext uri="{FF2B5EF4-FFF2-40B4-BE49-F238E27FC236}">
                <a16:creationId xmlns:a16="http://schemas.microsoft.com/office/drawing/2014/main" id="{CB8A213B-3AC5-B534-4640-7921955E13DC}"/>
              </a:ext>
            </a:extLst>
          </p:cNvPr>
          <p:cNvSpPr/>
          <p:nvPr/>
        </p:nvSpPr>
        <p:spPr>
          <a:xfrm>
            <a:off x="6122324" y="2374431"/>
            <a:ext cx="1944000" cy="107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tângulo 35">
            <a:extLst>
              <a:ext uri="{FF2B5EF4-FFF2-40B4-BE49-F238E27FC236}">
                <a16:creationId xmlns:a16="http://schemas.microsoft.com/office/drawing/2014/main" id="{57E799AE-8767-A790-227E-5783CF5EBCD8}"/>
              </a:ext>
            </a:extLst>
          </p:cNvPr>
          <p:cNvSpPr/>
          <p:nvPr/>
        </p:nvSpPr>
        <p:spPr>
          <a:xfrm>
            <a:off x="8142064" y="2374431"/>
            <a:ext cx="1944000" cy="1079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tângulo 40">
            <a:extLst>
              <a:ext uri="{FF2B5EF4-FFF2-40B4-BE49-F238E27FC236}">
                <a16:creationId xmlns:a16="http://schemas.microsoft.com/office/drawing/2014/main" id="{C663AA3A-837B-0A01-4CBA-439466E287F4}"/>
              </a:ext>
            </a:extLst>
          </p:cNvPr>
          <p:cNvSpPr/>
          <p:nvPr/>
        </p:nvSpPr>
        <p:spPr>
          <a:xfrm>
            <a:off x="10148645" y="2374431"/>
            <a:ext cx="1944000" cy="107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Google Shape;369;p23">
            <a:extLst>
              <a:ext uri="{FF2B5EF4-FFF2-40B4-BE49-F238E27FC236}">
                <a16:creationId xmlns:a16="http://schemas.microsoft.com/office/drawing/2014/main" id="{813FC68A-9832-C830-1C2D-14FE9DE6D8D3}"/>
              </a:ext>
            </a:extLst>
          </p:cNvPr>
          <p:cNvSpPr txBox="1">
            <a:spLocks/>
          </p:cNvSpPr>
          <p:nvPr/>
        </p:nvSpPr>
        <p:spPr>
          <a:xfrm>
            <a:off x="74286" y="3070738"/>
            <a:ext cx="1937253" cy="14772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O Ciclo de Desenvolvimento de Software (SDLC) tradicional necessita de um time grande e complexo de gerenciar</a:t>
            </a:r>
          </a:p>
        </p:txBody>
      </p:sp>
      <p:sp>
        <p:nvSpPr>
          <p:cNvPr id="20" name="Google Shape;374;p23">
            <a:extLst>
              <a:ext uri="{FF2B5EF4-FFF2-40B4-BE49-F238E27FC236}">
                <a16:creationId xmlns:a16="http://schemas.microsoft.com/office/drawing/2014/main" id="{5B5202BC-E31E-E483-E7A5-53C4AD3932C8}"/>
              </a:ext>
            </a:extLst>
          </p:cNvPr>
          <p:cNvSpPr txBox="1">
            <a:spLocks/>
          </p:cNvSpPr>
          <p:nvPr/>
        </p:nvSpPr>
        <p:spPr>
          <a:xfrm>
            <a:off x="2090044" y="3070738"/>
            <a:ext cx="1980000" cy="6155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Todo o processo tem um alto custo.</a:t>
            </a:r>
          </a:p>
        </p:txBody>
      </p:sp>
      <p:sp>
        <p:nvSpPr>
          <p:cNvPr id="21" name="Google Shape;378;p23">
            <a:extLst>
              <a:ext uri="{FF2B5EF4-FFF2-40B4-BE49-F238E27FC236}">
                <a16:creationId xmlns:a16="http://schemas.microsoft.com/office/drawing/2014/main" id="{9E46D600-AAD4-52F5-355C-152380A4A018}"/>
              </a:ext>
            </a:extLst>
          </p:cNvPr>
          <p:cNvSpPr txBox="1">
            <a:spLocks/>
          </p:cNvSpPr>
          <p:nvPr/>
        </p:nvSpPr>
        <p:spPr>
          <a:xfrm>
            <a:off x="6146067" y="3070738"/>
            <a:ext cx="1980000" cy="830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Dificuldade de se adaptar a mudanças, falta de flexibilidade</a:t>
            </a:r>
          </a:p>
        </p:txBody>
      </p:sp>
      <p:cxnSp>
        <p:nvCxnSpPr>
          <p:cNvPr id="22" name="Conector Reto 3">
            <a:extLst>
              <a:ext uri="{FF2B5EF4-FFF2-40B4-BE49-F238E27FC236}">
                <a16:creationId xmlns:a16="http://schemas.microsoft.com/office/drawing/2014/main" id="{B16214AD-C091-45BE-07D1-F38533F8BF42}"/>
              </a:ext>
            </a:extLst>
          </p:cNvPr>
          <p:cNvCxnSpPr/>
          <p:nvPr/>
        </p:nvCxnSpPr>
        <p:spPr>
          <a:xfrm>
            <a:off x="78063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4">
            <a:extLst>
              <a:ext uri="{FF2B5EF4-FFF2-40B4-BE49-F238E27FC236}">
                <a16:creationId xmlns:a16="http://schemas.microsoft.com/office/drawing/2014/main" id="{178D1106-3AFB-02F4-9D43-EB3D8DFC128C}"/>
              </a:ext>
            </a:extLst>
          </p:cNvPr>
          <p:cNvCxnSpPr/>
          <p:nvPr/>
        </p:nvCxnSpPr>
        <p:spPr>
          <a:xfrm>
            <a:off x="2091429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5">
            <a:extLst>
              <a:ext uri="{FF2B5EF4-FFF2-40B4-BE49-F238E27FC236}">
                <a16:creationId xmlns:a16="http://schemas.microsoft.com/office/drawing/2014/main" id="{7529E2FA-3D20-6628-A697-2EAA65DD05A2}"/>
              </a:ext>
            </a:extLst>
          </p:cNvPr>
          <p:cNvCxnSpPr/>
          <p:nvPr/>
        </p:nvCxnSpPr>
        <p:spPr>
          <a:xfrm>
            <a:off x="4104795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6">
            <a:extLst>
              <a:ext uri="{FF2B5EF4-FFF2-40B4-BE49-F238E27FC236}">
                <a16:creationId xmlns:a16="http://schemas.microsoft.com/office/drawing/2014/main" id="{CD2B3C28-4BD1-59BB-31C9-001C65EBE00E}"/>
              </a:ext>
            </a:extLst>
          </p:cNvPr>
          <p:cNvCxnSpPr/>
          <p:nvPr/>
        </p:nvCxnSpPr>
        <p:spPr>
          <a:xfrm>
            <a:off x="6118161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Google Shape;374;p23">
            <a:extLst>
              <a:ext uri="{FF2B5EF4-FFF2-40B4-BE49-F238E27FC236}">
                <a16:creationId xmlns:a16="http://schemas.microsoft.com/office/drawing/2014/main" id="{EFD2B64F-1321-5DEA-D79E-C8B15049ED8C}"/>
              </a:ext>
            </a:extLst>
          </p:cNvPr>
          <p:cNvSpPr txBox="1">
            <a:spLocks/>
          </p:cNvSpPr>
          <p:nvPr/>
        </p:nvSpPr>
        <p:spPr>
          <a:xfrm>
            <a:off x="4108506" y="3070738"/>
            <a:ext cx="1980000" cy="6155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Processos engessados e lentos</a:t>
            </a:r>
          </a:p>
        </p:txBody>
      </p:sp>
      <p:sp>
        <p:nvSpPr>
          <p:cNvPr id="27" name="Google Shape;369;p23">
            <a:extLst>
              <a:ext uri="{FF2B5EF4-FFF2-40B4-BE49-F238E27FC236}">
                <a16:creationId xmlns:a16="http://schemas.microsoft.com/office/drawing/2014/main" id="{8ACF4819-59C3-D8E8-2CCC-7609729C6857}"/>
              </a:ext>
            </a:extLst>
          </p:cNvPr>
          <p:cNvSpPr txBox="1">
            <a:spLocks/>
          </p:cNvSpPr>
          <p:nvPr/>
        </p:nvSpPr>
        <p:spPr>
          <a:xfrm>
            <a:off x="8155517" y="3070738"/>
            <a:ext cx="1988583" cy="830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Falta ou pouca colaboração entre os times</a:t>
            </a:r>
          </a:p>
        </p:txBody>
      </p:sp>
      <p:sp>
        <p:nvSpPr>
          <p:cNvPr id="28" name="Google Shape;374;p23">
            <a:extLst>
              <a:ext uri="{FF2B5EF4-FFF2-40B4-BE49-F238E27FC236}">
                <a16:creationId xmlns:a16="http://schemas.microsoft.com/office/drawing/2014/main" id="{0EA7BBC3-1B3A-2E86-6AD2-BFBA2E7731A4}"/>
              </a:ext>
            </a:extLst>
          </p:cNvPr>
          <p:cNvSpPr txBox="1">
            <a:spLocks/>
          </p:cNvSpPr>
          <p:nvPr/>
        </p:nvSpPr>
        <p:spPr>
          <a:xfrm>
            <a:off x="10229718" y="3070738"/>
            <a:ext cx="1980000" cy="10464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llen Personal Use" pitchFamily="2" charset="77"/>
                <a:ea typeface="Arial"/>
                <a:cs typeface="Arial"/>
              </a:rPr>
              <a:t>Excesso de foco na fase de planejamento em vez do desenvolvimento e entrega dos recursos</a:t>
            </a:r>
          </a:p>
        </p:txBody>
      </p:sp>
      <p:cxnSp>
        <p:nvCxnSpPr>
          <p:cNvPr id="29" name="Conector Reto 32">
            <a:extLst>
              <a:ext uri="{FF2B5EF4-FFF2-40B4-BE49-F238E27FC236}">
                <a16:creationId xmlns:a16="http://schemas.microsoft.com/office/drawing/2014/main" id="{A038B2A6-9DAF-BD89-A61B-A4CBDF09E573}"/>
              </a:ext>
            </a:extLst>
          </p:cNvPr>
          <p:cNvCxnSpPr/>
          <p:nvPr/>
        </p:nvCxnSpPr>
        <p:spPr>
          <a:xfrm>
            <a:off x="8131527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34">
            <a:extLst>
              <a:ext uri="{FF2B5EF4-FFF2-40B4-BE49-F238E27FC236}">
                <a16:creationId xmlns:a16="http://schemas.microsoft.com/office/drawing/2014/main" id="{F0EE50EF-1EA1-1D19-8E85-78F335D39E5F}"/>
              </a:ext>
            </a:extLst>
          </p:cNvPr>
          <p:cNvCxnSpPr/>
          <p:nvPr/>
        </p:nvCxnSpPr>
        <p:spPr>
          <a:xfrm>
            <a:off x="10154727" y="3059712"/>
            <a:ext cx="19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Document with solid fill">
            <a:extLst>
              <a:ext uri="{FF2B5EF4-FFF2-40B4-BE49-F238E27FC236}">
                <a16:creationId xmlns:a16="http://schemas.microsoft.com/office/drawing/2014/main" id="{747F803A-05E2-F3BA-B0F8-EFF8B0286E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6756" y="2522960"/>
            <a:ext cx="547778" cy="547778"/>
          </a:xfrm>
          <a:prstGeom prst="rect">
            <a:avLst/>
          </a:prstGeom>
        </p:spPr>
      </p:pic>
      <p:pic>
        <p:nvPicPr>
          <p:cNvPr id="36" name="Graphic 35" descr="Meeting with solid fill">
            <a:extLst>
              <a:ext uri="{FF2B5EF4-FFF2-40B4-BE49-F238E27FC236}">
                <a16:creationId xmlns:a16="http://schemas.microsoft.com/office/drawing/2014/main" id="{ECB94D8D-DA3D-F1D4-6607-CDAE31CC8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4817" y="2482400"/>
            <a:ext cx="615514" cy="615514"/>
          </a:xfrm>
          <a:prstGeom prst="rect">
            <a:avLst/>
          </a:prstGeom>
        </p:spPr>
      </p:pic>
      <p:pic>
        <p:nvPicPr>
          <p:cNvPr id="38" name="Graphic 37" descr="Transfer with solid fill">
            <a:extLst>
              <a:ext uri="{FF2B5EF4-FFF2-40B4-BE49-F238E27FC236}">
                <a16:creationId xmlns:a16="http://schemas.microsoft.com/office/drawing/2014/main" id="{D4D9C509-A601-782B-1C46-E4B2255D1F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00652" y="2463300"/>
            <a:ext cx="615514" cy="615514"/>
          </a:xfrm>
          <a:prstGeom prst="rect">
            <a:avLst/>
          </a:prstGeom>
        </p:spPr>
      </p:pic>
      <p:pic>
        <p:nvPicPr>
          <p:cNvPr id="40" name="Graphic 39" descr="Circles with arrows with solid fill">
            <a:extLst>
              <a:ext uri="{FF2B5EF4-FFF2-40B4-BE49-F238E27FC236}">
                <a16:creationId xmlns:a16="http://schemas.microsoft.com/office/drawing/2014/main" id="{3407A1F3-7B5E-24D6-2FA1-138A6DB399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272" y="2428416"/>
            <a:ext cx="683560" cy="683560"/>
          </a:xfrm>
          <a:prstGeom prst="rect">
            <a:avLst/>
          </a:prstGeom>
        </p:spPr>
      </p:pic>
      <p:pic>
        <p:nvPicPr>
          <p:cNvPr id="42" name="Graphic 41" descr="Dollar with solid fill">
            <a:extLst>
              <a:ext uri="{FF2B5EF4-FFF2-40B4-BE49-F238E27FC236}">
                <a16:creationId xmlns:a16="http://schemas.microsoft.com/office/drawing/2014/main" id="{5022FC80-A873-8A9C-67D2-765D581C74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30166" y="2482566"/>
            <a:ext cx="571634" cy="571634"/>
          </a:xfrm>
          <a:prstGeom prst="rect">
            <a:avLst/>
          </a:prstGeom>
        </p:spPr>
      </p:pic>
      <p:pic>
        <p:nvPicPr>
          <p:cNvPr id="44" name="Graphic 43" descr="Aperture with solid fill">
            <a:extLst>
              <a:ext uri="{FF2B5EF4-FFF2-40B4-BE49-F238E27FC236}">
                <a16:creationId xmlns:a16="http://schemas.microsoft.com/office/drawing/2014/main" id="{684D3B36-A3F1-E466-14C4-FE51F64EDD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03334" y="2482400"/>
            <a:ext cx="615514" cy="6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1CE80-DA76-5019-F918-74B34E49D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>
            <a:extLst>
              <a:ext uri="{FF2B5EF4-FFF2-40B4-BE49-F238E27FC236}">
                <a16:creationId xmlns:a16="http://schemas.microsoft.com/office/drawing/2014/main" id="{DD43E0BE-9C2B-B2AE-0AAB-CA7667A24D79}"/>
              </a:ext>
            </a:extLst>
          </p:cNvPr>
          <p:cNvSpPr>
            <a:spLocks/>
          </p:cNvSpPr>
          <p:nvPr/>
        </p:nvSpPr>
        <p:spPr>
          <a:xfrm>
            <a:off x="1944000" y="180000"/>
            <a:ext cx="5065419" cy="12572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1" tIns="91421" rIns="91421" bIns="91421" anchor="t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Squad</a:t>
            </a:r>
            <a:r>
              <a:rPr lang="pt-BR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 do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b="1" kern="0" dirty="0">
                <a:solidFill>
                  <a:srgbClr val="0083B5"/>
                </a:solidFill>
                <a:latin typeface="Mollen Personal Use" pitchFamily="2" charset="77"/>
                <a:ea typeface="+mj-ea"/>
                <a:cs typeface="+mj-cs"/>
              </a:rPr>
              <a:t>Futuro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BC3BF29-4241-B918-5D73-C5FD24783074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86266E37-AC2C-5586-2993-446C9E7A9A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31" name="Título 1">
                <a:extLst>
                  <a:ext uri="{FF2B5EF4-FFF2-40B4-BE49-F238E27FC236}">
                    <a16:creationId xmlns:a16="http://schemas.microsoft.com/office/drawing/2014/main" id="{3E1B5800-2A34-5A80-FA9B-E7AB07CEC4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32" name="Imagem 31" descr="Logotipo, Ícone&#10;&#10;Descrição gerada automaticamente">
                <a:extLst>
                  <a:ext uri="{FF2B5EF4-FFF2-40B4-BE49-F238E27FC236}">
                    <a16:creationId xmlns:a16="http://schemas.microsoft.com/office/drawing/2014/main" id="{14DD9151-3D0C-0246-4FBD-C148421A1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BB6E5201-1841-82F0-B739-18A447A0C1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25" name="Imagem 24" descr="Texto&#10;&#10;O conteúdo gerado por IA pode estar incorreto.">
                <a:extLst>
                  <a:ext uri="{FF2B5EF4-FFF2-40B4-BE49-F238E27FC236}">
                    <a16:creationId xmlns:a16="http://schemas.microsoft.com/office/drawing/2014/main" id="{87925C63-BE83-1D9A-E108-58FA9D40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30" name="Imagem 29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17152E5D-6B27-7218-1BEA-5BECEB3CB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59DF6AB3-6B28-758E-AAE6-1E191DD29799}"/>
              </a:ext>
            </a:extLst>
          </p:cNvPr>
          <p:cNvSpPr>
            <a:spLocks/>
          </p:cNvSpPr>
          <p:nvPr/>
        </p:nvSpPr>
        <p:spPr>
          <a:xfrm>
            <a:off x="729604" y="-1"/>
            <a:ext cx="1032734" cy="144000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A36FBE25-9BD1-4865-A7BC-1CDA1878C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6628" y="675228"/>
            <a:ext cx="574637" cy="574637"/>
          </a:xfrm>
          <a:prstGeom prst="rect">
            <a:avLst/>
          </a:prstGeom>
        </p:spPr>
      </p:pic>
      <p:pic>
        <p:nvPicPr>
          <p:cNvPr id="24" name="Graphic 23" descr="Artificial Intelligence with solid fill">
            <a:extLst>
              <a:ext uri="{FF2B5EF4-FFF2-40B4-BE49-F238E27FC236}">
                <a16:creationId xmlns:a16="http://schemas.microsoft.com/office/drawing/2014/main" id="{F565B9D5-A14C-01DF-2FF7-EFF95D9CA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0074" y="7137573"/>
            <a:ext cx="324210" cy="32421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6CF6EC-F8FD-89C4-EFA1-CB084C971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1371" y="1357453"/>
            <a:ext cx="7308507" cy="480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46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5730-B64E-4870-7799-F8F59158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>
            <a:extLst>
              <a:ext uri="{FF2B5EF4-FFF2-40B4-BE49-F238E27FC236}">
                <a16:creationId xmlns:a16="http://schemas.microsoft.com/office/drawing/2014/main" id="{DD652C7B-4F0B-8F5C-9FB1-6E51E2B06D78}"/>
              </a:ext>
            </a:extLst>
          </p:cNvPr>
          <p:cNvSpPr>
            <a:spLocks/>
          </p:cNvSpPr>
          <p:nvPr/>
        </p:nvSpPr>
        <p:spPr>
          <a:xfrm>
            <a:off x="1944000" y="180000"/>
            <a:ext cx="5065419" cy="12572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1" tIns="91421" rIns="91421" bIns="91421" anchor="t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Squad</a:t>
            </a:r>
            <a:r>
              <a:rPr lang="pt-BR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 do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b="1" kern="0" dirty="0">
                <a:solidFill>
                  <a:srgbClr val="0083B5"/>
                </a:solidFill>
                <a:latin typeface="Mollen Personal Use" pitchFamily="2" charset="77"/>
                <a:ea typeface="+mj-ea"/>
                <a:cs typeface="+mj-cs"/>
              </a:rPr>
              <a:t>Futuro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8767BC1-894C-181B-FC98-22E0C2A2A408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3170DA84-B804-D20C-7DD5-F0D8852D4103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31" name="Título 1">
                <a:extLst>
                  <a:ext uri="{FF2B5EF4-FFF2-40B4-BE49-F238E27FC236}">
                    <a16:creationId xmlns:a16="http://schemas.microsoft.com/office/drawing/2014/main" id="{4EEDACEE-496A-1D74-3B4E-AC209F1BB9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32" name="Imagem 31" descr="Logotipo, Ícone&#10;&#10;Descrição gerada automaticamente">
                <a:extLst>
                  <a:ext uri="{FF2B5EF4-FFF2-40B4-BE49-F238E27FC236}">
                    <a16:creationId xmlns:a16="http://schemas.microsoft.com/office/drawing/2014/main" id="{253289CD-8B2F-5D7B-2758-E39224992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7634A319-B598-8AE2-6950-8A0F29F3E17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25" name="Imagem 24" descr="Texto&#10;&#10;O conteúdo gerado por IA pode estar incorreto.">
                <a:extLst>
                  <a:ext uri="{FF2B5EF4-FFF2-40B4-BE49-F238E27FC236}">
                    <a16:creationId xmlns:a16="http://schemas.microsoft.com/office/drawing/2014/main" id="{D40AA203-7879-F5EE-7EB4-A249AF101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30" name="Imagem 29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A7422FFD-407F-681B-9257-F758DC873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D52307EA-6223-DCAA-2DE8-184F561A4524}"/>
              </a:ext>
            </a:extLst>
          </p:cNvPr>
          <p:cNvSpPr>
            <a:spLocks/>
          </p:cNvSpPr>
          <p:nvPr/>
        </p:nvSpPr>
        <p:spPr>
          <a:xfrm>
            <a:off x="729604" y="-1"/>
            <a:ext cx="1032734" cy="144000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DC48DE26-9565-8CE6-7D90-E4D28B8DB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6628" y="675228"/>
            <a:ext cx="574637" cy="574637"/>
          </a:xfrm>
          <a:prstGeom prst="rect">
            <a:avLst/>
          </a:prstGeom>
        </p:spPr>
      </p:pic>
      <p:pic>
        <p:nvPicPr>
          <p:cNvPr id="24" name="Graphic 23" descr="Artificial Intelligence with solid fill">
            <a:extLst>
              <a:ext uri="{FF2B5EF4-FFF2-40B4-BE49-F238E27FC236}">
                <a16:creationId xmlns:a16="http://schemas.microsoft.com/office/drawing/2014/main" id="{49E256E3-4E20-FE5D-3DC1-329A5FB4D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0074" y="7137573"/>
            <a:ext cx="324210" cy="32421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F7F5AA-2C36-1958-134F-3157C6C49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5094" y="1249865"/>
            <a:ext cx="7374072" cy="48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85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7F54EC41-7F09-5D53-D186-AB028545E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3473" cy="6858000"/>
          </a:xfrm>
          <a:prstGeom prst="rect">
            <a:avLst/>
          </a:prstGeom>
        </p:spPr>
      </p:pic>
      <p:pic>
        <p:nvPicPr>
          <p:cNvPr id="3" name="Imagem 2" descr="Imagem digital fictícia de planeta com fundo preto&#10;&#10;Descrição gerada automaticamente com confiança média" hidden="1">
            <a:extLst>
              <a:ext uri="{FF2B5EF4-FFF2-40B4-BE49-F238E27FC236}">
                <a16:creationId xmlns:a16="http://schemas.microsoft.com/office/drawing/2014/main" id="{0AFA8F3E-5B61-0D55-3060-904195C31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00000">
            <a:off x="6859301" y="1991355"/>
            <a:ext cx="4870003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54E4AAD-553D-5F43-ACB2-013393D6D194}"/>
              </a:ext>
            </a:extLst>
          </p:cNvPr>
          <p:cNvSpPr txBox="1">
            <a:spLocks/>
          </p:cNvSpPr>
          <p:nvPr/>
        </p:nvSpPr>
        <p:spPr>
          <a:xfrm>
            <a:off x="3638189" y="2348682"/>
            <a:ext cx="4915622" cy="1214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4000" b="1">
                <a:solidFill>
                  <a:schemeClr val="bg1"/>
                </a:solidFill>
                <a:latin typeface="Mollen Personal Use" pitchFamily="2" charset="77"/>
              </a:rPr>
              <a:t>Encontre novas soluções com a TQI!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355F46A-3A50-26EC-696D-A37A24950F1A}"/>
              </a:ext>
            </a:extLst>
          </p:cNvPr>
          <p:cNvGrpSpPr/>
          <p:nvPr/>
        </p:nvGrpSpPr>
        <p:grpSpPr>
          <a:xfrm>
            <a:off x="3308454" y="3460959"/>
            <a:ext cx="5575093" cy="1214900"/>
            <a:chOff x="2179616" y="3468083"/>
            <a:chExt cx="5575093" cy="1214900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ECB5398-3043-CE8E-B073-A419D62C8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94" r="76239"/>
            <a:stretch/>
          </p:blipFill>
          <p:spPr>
            <a:xfrm>
              <a:off x="2179616" y="3468083"/>
              <a:ext cx="1495263" cy="1214900"/>
            </a:xfrm>
            <a:prstGeom prst="rect">
              <a:avLst/>
            </a:prstGeom>
          </p:spPr>
        </p:pic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46E6D061-3A4F-B93B-5A1C-2256BEB28D38}"/>
                </a:ext>
              </a:extLst>
            </p:cNvPr>
            <p:cNvSpPr txBox="1">
              <a:spLocks/>
            </p:cNvSpPr>
            <p:nvPr/>
          </p:nvSpPr>
          <p:spPr>
            <a:xfrm>
              <a:off x="3978772" y="3903378"/>
              <a:ext cx="3775937" cy="3443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80000"/>
                </a:lnSpc>
              </a:pPr>
              <a:r>
                <a:rPr lang="pt-BR" sz="1800">
                  <a:solidFill>
                    <a:schemeClr val="bg1"/>
                  </a:solidFill>
                  <a:latin typeface="Mollen Personal Use" pitchFamily="2" charset="77"/>
                </a:rPr>
                <a:t>Tecnologia, Qualidade e Inovação.</a:t>
              </a:r>
              <a:endParaRPr lang="pt-BR" sz="1800" b="1">
                <a:solidFill>
                  <a:srgbClr val="0083B5"/>
                </a:solidFill>
                <a:latin typeface="Mollen Personal Use" pitchFamily="2" charset="77"/>
              </a:endParaRP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DA55667A-9FBA-AED1-5E90-26371AB35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14" r="41714"/>
          <a:stretch/>
        </p:blipFill>
        <p:spPr>
          <a:xfrm>
            <a:off x="9775370" y="5649415"/>
            <a:ext cx="2111830" cy="1052512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F31524E-52B7-002C-7994-E81F4C0B4A3B}"/>
              </a:ext>
            </a:extLst>
          </p:cNvPr>
          <p:cNvGrpSpPr/>
          <p:nvPr/>
        </p:nvGrpSpPr>
        <p:grpSpPr>
          <a:xfrm>
            <a:off x="304800" y="5813768"/>
            <a:ext cx="1695950" cy="723806"/>
            <a:chOff x="9671686" y="8793847"/>
            <a:chExt cx="1695950" cy="723806"/>
          </a:xfrm>
        </p:grpSpPr>
        <p:pic>
          <p:nvPicPr>
            <p:cNvPr id="18" name="Imagem 17" descr="Interface gráfica do usuário, Texto, Aplicativo&#10;&#10;O conteúdo gerado por IA pode estar incorreto.">
              <a:extLst>
                <a:ext uri="{FF2B5EF4-FFF2-40B4-BE49-F238E27FC236}">
                  <a16:creationId xmlns:a16="http://schemas.microsoft.com/office/drawing/2014/main" id="{6C61C1E5-FC5D-62B5-289D-3D8165053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1686" y="8793847"/>
              <a:ext cx="723806" cy="723806"/>
            </a:xfrm>
            <a:prstGeom prst="rect">
              <a:avLst/>
            </a:prstGeom>
          </p:spPr>
        </p:pic>
        <p:pic>
          <p:nvPicPr>
            <p:cNvPr id="16" name="Imagem 15" descr="Logotipo, nome da empresa&#10;&#10;O conteúdo gerado por IA pode estar incorreto.">
              <a:extLst>
                <a:ext uri="{FF2B5EF4-FFF2-40B4-BE49-F238E27FC236}">
                  <a16:creationId xmlns:a16="http://schemas.microsoft.com/office/drawing/2014/main" id="{8713C3AE-1912-0369-CF5F-F13085B47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78592" y="8825258"/>
              <a:ext cx="889044" cy="606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627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ADAE-2449-02C3-449D-EE1472D2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64B16F71-D7B1-83AA-4EC6-579B5CDBB9F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B9B88C03-5A70-F402-425D-AA5F9BF14EA1}"/>
              </a:ext>
            </a:extLst>
          </p:cNvPr>
          <p:cNvSpPr>
            <a:spLocks/>
          </p:cNvSpPr>
          <p:nvPr/>
        </p:nvSpPr>
        <p:spPr>
          <a:xfrm>
            <a:off x="1944000" y="180000"/>
            <a:ext cx="5065419" cy="12572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1" tIns="91421" rIns="91421" bIns="91421" anchor="t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Squad</a:t>
            </a:r>
            <a:r>
              <a:rPr lang="pt-BR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 do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b="1" kern="0" dirty="0">
                <a:solidFill>
                  <a:srgbClr val="0083B5"/>
                </a:solidFill>
                <a:latin typeface="Mollen Personal Use" pitchFamily="2" charset="77"/>
                <a:ea typeface="+mj-ea"/>
                <a:cs typeface="+mj-cs"/>
              </a:rPr>
              <a:t>Futuro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585C62D-110B-6CDF-CD08-DC625140F536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A736FFDF-9043-A8A4-86B1-BFA8EDDB53D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31" name="Título 1">
                <a:extLst>
                  <a:ext uri="{FF2B5EF4-FFF2-40B4-BE49-F238E27FC236}">
                    <a16:creationId xmlns:a16="http://schemas.microsoft.com/office/drawing/2014/main" id="{A7BC4314-BF9B-7248-09AD-E9AA556AB0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32" name="Imagem 31" descr="Logotipo, Ícone&#10;&#10;Descrição gerada automaticamente">
                <a:extLst>
                  <a:ext uri="{FF2B5EF4-FFF2-40B4-BE49-F238E27FC236}">
                    <a16:creationId xmlns:a16="http://schemas.microsoft.com/office/drawing/2014/main" id="{509DC011-E0AB-7A53-3A3B-27FF56ABC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8A059367-9ADA-4613-D942-DF89E5700F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25" name="Imagem 24" descr="Texto&#10;&#10;O conteúdo gerado por IA pode estar incorreto.">
                <a:extLst>
                  <a:ext uri="{FF2B5EF4-FFF2-40B4-BE49-F238E27FC236}">
                    <a16:creationId xmlns:a16="http://schemas.microsoft.com/office/drawing/2014/main" id="{06E5032F-6256-994E-EB93-E3F058D84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30" name="Imagem 29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C84D6ABD-78CD-B257-E661-A32D34B9D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E9684695-D073-DCE0-D341-6F91EF75ADCF}"/>
              </a:ext>
            </a:extLst>
          </p:cNvPr>
          <p:cNvSpPr>
            <a:spLocks/>
          </p:cNvSpPr>
          <p:nvPr/>
        </p:nvSpPr>
        <p:spPr>
          <a:xfrm>
            <a:off x="729604" y="-1"/>
            <a:ext cx="1032734" cy="144000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F71F13C2-BC62-D674-062F-193E4ACD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6628" y="675228"/>
            <a:ext cx="574637" cy="57463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90ED75-E61D-F8C3-A1ED-3956012C5CF7}"/>
              </a:ext>
            </a:extLst>
          </p:cNvPr>
          <p:cNvGrpSpPr/>
          <p:nvPr/>
        </p:nvGrpSpPr>
        <p:grpSpPr>
          <a:xfrm>
            <a:off x="6363156" y="623617"/>
            <a:ext cx="2160000" cy="1471930"/>
            <a:chOff x="1212062" y="2613224"/>
            <a:chExt cx="2160000" cy="1471930"/>
          </a:xfrm>
        </p:grpSpPr>
        <p:sp>
          <p:nvSpPr>
            <p:cNvPr id="80" name="Rectangle 18">
              <a:extLst>
                <a:ext uri="{FF2B5EF4-FFF2-40B4-BE49-F238E27FC236}">
                  <a16:creationId xmlns:a16="http://schemas.microsoft.com/office/drawing/2014/main" id="{97DA219F-046C-3EDC-46EE-6C1834CF02C0}"/>
                </a:ext>
              </a:extLst>
            </p:cNvPr>
            <p:cNvSpPr>
              <a:spLocks/>
            </p:cNvSpPr>
            <p:nvPr/>
          </p:nvSpPr>
          <p:spPr>
            <a:xfrm>
              <a:off x="1212062" y="2645154"/>
              <a:ext cx="2160000" cy="14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AI Agent</a:t>
              </a:r>
            </a:p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PO</a:t>
              </a:r>
              <a:br>
                <a:rPr lang="pt-BR" sz="1400" dirty="0">
                  <a:solidFill>
                    <a:schemeClr val="bg1"/>
                  </a:solidFill>
                </a:rPr>
              </a:br>
              <a:r>
                <a:rPr lang="pt-BR" sz="1400" dirty="0">
                  <a:solidFill>
                    <a:schemeClr val="bg1"/>
                  </a:solidFill>
                </a:rPr>
                <a:t>Criação de Requisitos</a:t>
              </a:r>
            </a:p>
          </p:txBody>
        </p:sp>
        <p:sp>
          <p:nvSpPr>
            <p:cNvPr id="82" name="Triângulo Retângulo 63">
              <a:extLst>
                <a:ext uri="{FF2B5EF4-FFF2-40B4-BE49-F238E27FC236}">
                  <a16:creationId xmlns:a16="http://schemas.microsoft.com/office/drawing/2014/main" id="{42E8E50E-71C8-3130-C708-5C09E1AAF618}"/>
                </a:ext>
              </a:extLst>
            </p:cNvPr>
            <p:cNvSpPr>
              <a:spLocks/>
            </p:cNvSpPr>
            <p:nvPr/>
          </p:nvSpPr>
          <p:spPr>
            <a:xfrm rot="8100000">
              <a:off x="1351765" y="2613224"/>
              <a:ext cx="335280" cy="3251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D344C26-8427-E4AE-B30D-E3BFF871B528}"/>
              </a:ext>
            </a:extLst>
          </p:cNvPr>
          <p:cNvGrpSpPr/>
          <p:nvPr/>
        </p:nvGrpSpPr>
        <p:grpSpPr>
          <a:xfrm>
            <a:off x="3843033" y="604301"/>
            <a:ext cx="1032734" cy="5187525"/>
            <a:chOff x="4323742" y="581958"/>
            <a:chExt cx="1032734" cy="5187525"/>
          </a:xfrm>
        </p:grpSpPr>
        <p:sp>
          <p:nvSpPr>
            <p:cNvPr id="7" name="Rectangle 18">
              <a:extLst>
                <a:ext uri="{FF2B5EF4-FFF2-40B4-BE49-F238E27FC236}">
                  <a16:creationId xmlns:a16="http://schemas.microsoft.com/office/drawing/2014/main" id="{CD1C779D-FEFD-B7DD-9130-BCEF4254905F}"/>
                </a:ext>
              </a:extLst>
            </p:cNvPr>
            <p:cNvSpPr>
              <a:spLocks/>
            </p:cNvSpPr>
            <p:nvPr/>
          </p:nvSpPr>
          <p:spPr>
            <a:xfrm>
              <a:off x="4323742" y="641519"/>
              <a:ext cx="1032734" cy="5127964"/>
            </a:xfrm>
            <a:prstGeom prst="rect">
              <a:avLst/>
            </a:prstGeom>
            <a:solidFill>
              <a:srgbClr val="5A5D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Validação Humana</a:t>
              </a:r>
            </a:p>
          </p:txBody>
        </p:sp>
        <p:sp>
          <p:nvSpPr>
            <p:cNvPr id="8" name="Triângulo Retângulo 30">
              <a:extLst>
                <a:ext uri="{FF2B5EF4-FFF2-40B4-BE49-F238E27FC236}">
                  <a16:creationId xmlns:a16="http://schemas.microsoft.com/office/drawing/2014/main" id="{841F016C-E564-C01B-104A-281779D6099A}"/>
                </a:ext>
              </a:extLst>
            </p:cNvPr>
            <p:cNvSpPr>
              <a:spLocks/>
            </p:cNvSpPr>
            <p:nvPr/>
          </p:nvSpPr>
          <p:spPr>
            <a:xfrm rot="8100000">
              <a:off x="4440674" y="581958"/>
              <a:ext cx="335280" cy="325120"/>
            </a:xfrm>
            <a:prstGeom prst="rtTriangle">
              <a:avLst/>
            </a:prstGeom>
            <a:solidFill>
              <a:srgbClr val="5A5D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C3C10E-7E6A-2CEF-8DCC-51E92D74FD05}"/>
              </a:ext>
            </a:extLst>
          </p:cNvPr>
          <p:cNvGrpSpPr/>
          <p:nvPr/>
        </p:nvGrpSpPr>
        <p:grpSpPr>
          <a:xfrm>
            <a:off x="9025320" y="623617"/>
            <a:ext cx="2160000" cy="1471930"/>
            <a:chOff x="1212062" y="2613224"/>
            <a:chExt cx="2160000" cy="1471930"/>
          </a:xfrm>
        </p:grpSpPr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33D56428-F6D0-F2CF-27E5-A7CF646F8344}"/>
                </a:ext>
              </a:extLst>
            </p:cNvPr>
            <p:cNvSpPr>
              <a:spLocks/>
            </p:cNvSpPr>
            <p:nvPr/>
          </p:nvSpPr>
          <p:spPr>
            <a:xfrm>
              <a:off x="1212062" y="2645154"/>
              <a:ext cx="2160000" cy="14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AI Agent</a:t>
              </a:r>
            </a:p>
            <a:p>
              <a:pPr algn="ctr"/>
              <a:r>
                <a:rPr lang="pt-BR" sz="1400" dirty="0" err="1">
                  <a:solidFill>
                    <a:schemeClr val="bg1"/>
                  </a:solidFill>
                </a:rPr>
                <a:t>Solutions</a:t>
              </a:r>
              <a:r>
                <a:rPr lang="pt-BR" sz="1400" dirty="0">
                  <a:solidFill>
                    <a:schemeClr val="bg1"/>
                  </a:solidFill>
                </a:rPr>
                <a:t> Architect</a:t>
              </a:r>
              <a:br>
                <a:rPr lang="pt-BR" sz="1400" dirty="0">
                  <a:solidFill>
                    <a:schemeClr val="bg1"/>
                  </a:solidFill>
                </a:rPr>
              </a:br>
              <a:r>
                <a:rPr lang="pt-BR" sz="1400" dirty="0">
                  <a:solidFill>
                    <a:schemeClr val="bg1"/>
                  </a:solidFill>
                </a:rPr>
                <a:t>Criação da Arquitetura</a:t>
              </a:r>
            </a:p>
          </p:txBody>
        </p:sp>
        <p:sp>
          <p:nvSpPr>
            <p:cNvPr id="13" name="Triângulo Retângulo 63">
              <a:extLst>
                <a:ext uri="{FF2B5EF4-FFF2-40B4-BE49-F238E27FC236}">
                  <a16:creationId xmlns:a16="http://schemas.microsoft.com/office/drawing/2014/main" id="{26FFFE18-303A-A801-AA2D-B450AF090A0D}"/>
                </a:ext>
              </a:extLst>
            </p:cNvPr>
            <p:cNvSpPr>
              <a:spLocks/>
            </p:cNvSpPr>
            <p:nvPr/>
          </p:nvSpPr>
          <p:spPr>
            <a:xfrm rot="8100000">
              <a:off x="1351765" y="2613224"/>
              <a:ext cx="335280" cy="3251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B5BC75-D570-625A-AD71-D60A89880E57}"/>
              </a:ext>
            </a:extLst>
          </p:cNvPr>
          <p:cNvGrpSpPr/>
          <p:nvPr/>
        </p:nvGrpSpPr>
        <p:grpSpPr>
          <a:xfrm>
            <a:off x="6363156" y="2463078"/>
            <a:ext cx="2160000" cy="1471930"/>
            <a:chOff x="1212062" y="2613224"/>
            <a:chExt cx="2160000" cy="1471930"/>
          </a:xfrm>
        </p:grpSpPr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A859D90E-3FCE-9E25-B0BF-4F1958AF48A5}"/>
                </a:ext>
              </a:extLst>
            </p:cNvPr>
            <p:cNvSpPr>
              <a:spLocks/>
            </p:cNvSpPr>
            <p:nvPr/>
          </p:nvSpPr>
          <p:spPr>
            <a:xfrm>
              <a:off x="1212062" y="2645154"/>
              <a:ext cx="2160000" cy="14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AI Agent</a:t>
              </a:r>
            </a:p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Tech Lead</a:t>
              </a:r>
              <a:br>
                <a:rPr lang="pt-BR" sz="1400" dirty="0">
                  <a:solidFill>
                    <a:schemeClr val="bg1"/>
                  </a:solidFill>
                </a:rPr>
              </a:br>
              <a:r>
                <a:rPr lang="pt-BR" sz="1400" dirty="0">
                  <a:solidFill>
                    <a:schemeClr val="bg1"/>
                  </a:solidFill>
                </a:rPr>
                <a:t>Criação do Backlog</a:t>
              </a:r>
            </a:p>
          </p:txBody>
        </p:sp>
        <p:sp>
          <p:nvSpPr>
            <p:cNvPr id="20" name="Triângulo Retângulo 63">
              <a:extLst>
                <a:ext uri="{FF2B5EF4-FFF2-40B4-BE49-F238E27FC236}">
                  <a16:creationId xmlns:a16="http://schemas.microsoft.com/office/drawing/2014/main" id="{3D2E7AAF-66E3-3A5F-A6AB-E637C81AFB3F}"/>
                </a:ext>
              </a:extLst>
            </p:cNvPr>
            <p:cNvSpPr>
              <a:spLocks/>
            </p:cNvSpPr>
            <p:nvPr/>
          </p:nvSpPr>
          <p:spPr>
            <a:xfrm rot="8100000">
              <a:off x="1351765" y="2613224"/>
              <a:ext cx="335280" cy="3251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2C856-B954-4DD5-7CF1-1C3B6D53401B}"/>
              </a:ext>
            </a:extLst>
          </p:cNvPr>
          <p:cNvGrpSpPr/>
          <p:nvPr/>
        </p:nvGrpSpPr>
        <p:grpSpPr>
          <a:xfrm>
            <a:off x="9025320" y="2463078"/>
            <a:ext cx="2160000" cy="1471930"/>
            <a:chOff x="1212062" y="2613224"/>
            <a:chExt cx="2160000" cy="1471930"/>
          </a:xfrm>
        </p:grpSpPr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94D3BCAA-B687-D047-5C7B-CA13E071ECC2}"/>
                </a:ext>
              </a:extLst>
            </p:cNvPr>
            <p:cNvSpPr>
              <a:spLocks/>
            </p:cNvSpPr>
            <p:nvPr/>
          </p:nvSpPr>
          <p:spPr>
            <a:xfrm>
              <a:off x="1212062" y="2645154"/>
              <a:ext cx="2160000" cy="14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AI Agent</a:t>
              </a:r>
            </a:p>
            <a:p>
              <a:pPr algn="ctr"/>
              <a:r>
                <a:rPr lang="pt-BR" sz="1400" dirty="0" err="1">
                  <a:solidFill>
                    <a:schemeClr val="bg1"/>
                  </a:solidFill>
                </a:rPr>
                <a:t>Developer</a:t>
              </a:r>
              <a:endParaRPr lang="pt-BR" sz="1400" dirty="0">
                <a:solidFill>
                  <a:schemeClr val="bg1"/>
                </a:solidFill>
              </a:endParaRPr>
            </a:p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Desenvolvimento do Código</a:t>
              </a:r>
            </a:p>
          </p:txBody>
        </p:sp>
        <p:sp>
          <p:nvSpPr>
            <p:cNvPr id="26" name="Triângulo Retângulo 63">
              <a:extLst>
                <a:ext uri="{FF2B5EF4-FFF2-40B4-BE49-F238E27FC236}">
                  <a16:creationId xmlns:a16="http://schemas.microsoft.com/office/drawing/2014/main" id="{DF976BDB-D56F-F68D-30A8-452E0F66597A}"/>
                </a:ext>
              </a:extLst>
            </p:cNvPr>
            <p:cNvSpPr>
              <a:spLocks/>
            </p:cNvSpPr>
            <p:nvPr/>
          </p:nvSpPr>
          <p:spPr>
            <a:xfrm rot="8100000">
              <a:off x="1351765" y="2613224"/>
              <a:ext cx="335280" cy="3251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F0175F-C35B-F995-EC3A-6320A53389F6}"/>
              </a:ext>
            </a:extLst>
          </p:cNvPr>
          <p:cNvGrpSpPr/>
          <p:nvPr/>
        </p:nvGrpSpPr>
        <p:grpSpPr>
          <a:xfrm>
            <a:off x="6353276" y="4297553"/>
            <a:ext cx="2160000" cy="1471930"/>
            <a:chOff x="1212062" y="2613224"/>
            <a:chExt cx="2160000" cy="1471930"/>
          </a:xfrm>
        </p:grpSpPr>
        <p:sp>
          <p:nvSpPr>
            <p:cNvPr id="28" name="Rectangle 18">
              <a:extLst>
                <a:ext uri="{FF2B5EF4-FFF2-40B4-BE49-F238E27FC236}">
                  <a16:creationId xmlns:a16="http://schemas.microsoft.com/office/drawing/2014/main" id="{7239B348-ECDA-3535-1620-2BD65A0E3EC8}"/>
                </a:ext>
              </a:extLst>
            </p:cNvPr>
            <p:cNvSpPr>
              <a:spLocks/>
            </p:cNvSpPr>
            <p:nvPr/>
          </p:nvSpPr>
          <p:spPr>
            <a:xfrm>
              <a:off x="1212062" y="2645154"/>
              <a:ext cx="2160000" cy="14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AI Agent</a:t>
              </a:r>
            </a:p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QA</a:t>
              </a:r>
              <a:br>
                <a:rPr lang="pt-BR" sz="1400" dirty="0">
                  <a:solidFill>
                    <a:schemeClr val="bg1"/>
                  </a:solidFill>
                </a:rPr>
              </a:br>
              <a:r>
                <a:rPr lang="pt-BR" sz="1400" dirty="0">
                  <a:solidFill>
                    <a:schemeClr val="bg1"/>
                  </a:solidFill>
                </a:rPr>
                <a:t>Criação e Automação de Casos de Teste</a:t>
              </a:r>
            </a:p>
          </p:txBody>
        </p:sp>
        <p:sp>
          <p:nvSpPr>
            <p:cNvPr id="29" name="Triângulo Retângulo 63">
              <a:extLst>
                <a:ext uri="{FF2B5EF4-FFF2-40B4-BE49-F238E27FC236}">
                  <a16:creationId xmlns:a16="http://schemas.microsoft.com/office/drawing/2014/main" id="{4290875F-E1E6-A594-BAB1-785245199B68}"/>
                </a:ext>
              </a:extLst>
            </p:cNvPr>
            <p:cNvSpPr>
              <a:spLocks/>
            </p:cNvSpPr>
            <p:nvPr/>
          </p:nvSpPr>
          <p:spPr>
            <a:xfrm rot="8100000">
              <a:off x="1351765" y="2613224"/>
              <a:ext cx="335280" cy="3251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01D2F57-2256-F125-0D51-E21C3082A941}"/>
              </a:ext>
            </a:extLst>
          </p:cNvPr>
          <p:cNvGrpSpPr/>
          <p:nvPr/>
        </p:nvGrpSpPr>
        <p:grpSpPr>
          <a:xfrm>
            <a:off x="9025320" y="4297553"/>
            <a:ext cx="2160000" cy="1471930"/>
            <a:chOff x="1212062" y="2613224"/>
            <a:chExt cx="2160000" cy="1471930"/>
          </a:xfrm>
        </p:grpSpPr>
        <p:sp>
          <p:nvSpPr>
            <p:cNvPr id="37" name="Rectangle 18">
              <a:extLst>
                <a:ext uri="{FF2B5EF4-FFF2-40B4-BE49-F238E27FC236}">
                  <a16:creationId xmlns:a16="http://schemas.microsoft.com/office/drawing/2014/main" id="{D0B4C2E9-E597-80D8-12B8-459643EA96E3}"/>
                </a:ext>
              </a:extLst>
            </p:cNvPr>
            <p:cNvSpPr>
              <a:spLocks/>
            </p:cNvSpPr>
            <p:nvPr/>
          </p:nvSpPr>
          <p:spPr>
            <a:xfrm>
              <a:off x="1212062" y="2645154"/>
              <a:ext cx="2160000" cy="14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AI Agent</a:t>
              </a:r>
            </a:p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SRE</a:t>
              </a:r>
              <a:br>
                <a:rPr lang="pt-BR" sz="1400" dirty="0">
                  <a:solidFill>
                    <a:schemeClr val="bg1"/>
                  </a:solidFill>
                </a:rPr>
              </a:br>
              <a:r>
                <a:rPr lang="pt-BR" sz="1400" dirty="0" err="1">
                  <a:solidFill>
                    <a:schemeClr val="bg1"/>
                  </a:solidFill>
                </a:rPr>
                <a:t>Deploy</a:t>
              </a:r>
              <a:r>
                <a:rPr lang="pt-BR" sz="1400" dirty="0">
                  <a:solidFill>
                    <a:schemeClr val="bg1"/>
                  </a:solidFill>
                </a:rPr>
                <a:t> da Aplicação</a:t>
              </a:r>
            </a:p>
          </p:txBody>
        </p:sp>
        <p:sp>
          <p:nvSpPr>
            <p:cNvPr id="38" name="Triângulo Retângulo 63">
              <a:extLst>
                <a:ext uri="{FF2B5EF4-FFF2-40B4-BE49-F238E27FC236}">
                  <a16:creationId xmlns:a16="http://schemas.microsoft.com/office/drawing/2014/main" id="{9D311233-7DB5-2945-21DE-4C8B420BA4AB}"/>
                </a:ext>
              </a:extLst>
            </p:cNvPr>
            <p:cNvSpPr>
              <a:spLocks/>
            </p:cNvSpPr>
            <p:nvPr/>
          </p:nvSpPr>
          <p:spPr>
            <a:xfrm rot="8100000">
              <a:off x="1351765" y="2613224"/>
              <a:ext cx="335280" cy="32512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87974DE-C23B-48B7-C8B9-7670B0950D6A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6668645" y="1375547"/>
            <a:ext cx="4516675" cy="922791"/>
          </a:xfrm>
          <a:prstGeom prst="bentConnector3">
            <a:avLst>
              <a:gd name="adj1" fmla="val -5061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8D4B2AE2-ED49-941B-3B04-5A09FFAA84FF}"/>
              </a:ext>
            </a:extLst>
          </p:cNvPr>
          <p:cNvCxnSpPr>
            <a:stCxn id="24" idx="3"/>
            <a:endCxn id="29" idx="2"/>
          </p:cNvCxnSpPr>
          <p:nvPr/>
        </p:nvCxnSpPr>
        <p:spPr>
          <a:xfrm flipH="1">
            <a:off x="6664211" y="3215008"/>
            <a:ext cx="4521109" cy="1011618"/>
          </a:xfrm>
          <a:prstGeom prst="bentConnector4">
            <a:avLst>
              <a:gd name="adj1" fmla="val -5056"/>
              <a:gd name="adj2" fmla="val 89092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2C00543-387A-DD7E-0383-AF3A9C1EA9D6}"/>
              </a:ext>
            </a:extLst>
          </p:cNvPr>
          <p:cNvCxnSpPr>
            <a:stCxn id="80" idx="3"/>
            <a:endCxn id="12" idx="1"/>
          </p:cNvCxnSpPr>
          <p:nvPr/>
        </p:nvCxnSpPr>
        <p:spPr>
          <a:xfrm>
            <a:off x="8523156" y="1375547"/>
            <a:ext cx="5021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0775795-015A-566F-650B-ECB3F6EF6BD8}"/>
              </a:ext>
            </a:extLst>
          </p:cNvPr>
          <p:cNvCxnSpPr>
            <a:stCxn id="15" idx="3"/>
            <a:endCxn id="24" idx="1"/>
          </p:cNvCxnSpPr>
          <p:nvPr/>
        </p:nvCxnSpPr>
        <p:spPr>
          <a:xfrm>
            <a:off x="8523156" y="3215008"/>
            <a:ext cx="5021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5A88A4F-DC0B-2A90-8709-1F6D42BE0EB3}"/>
              </a:ext>
            </a:extLst>
          </p:cNvPr>
          <p:cNvCxnSpPr>
            <a:stCxn id="28" idx="3"/>
            <a:endCxn id="37" idx="1"/>
          </p:cNvCxnSpPr>
          <p:nvPr/>
        </p:nvCxnSpPr>
        <p:spPr>
          <a:xfrm>
            <a:off x="8513276" y="5049483"/>
            <a:ext cx="51204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Rectangle 18">
            <a:extLst>
              <a:ext uri="{FF2B5EF4-FFF2-40B4-BE49-F238E27FC236}">
                <a16:creationId xmlns:a16="http://schemas.microsoft.com/office/drawing/2014/main" id="{F7661040-BE68-C6BE-5D97-063F3C431E6D}"/>
              </a:ext>
            </a:extLst>
          </p:cNvPr>
          <p:cNvSpPr>
            <a:spLocks/>
          </p:cNvSpPr>
          <p:nvPr/>
        </p:nvSpPr>
        <p:spPr>
          <a:xfrm>
            <a:off x="5089004" y="663862"/>
            <a:ext cx="1032734" cy="953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Sênior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PO</a:t>
            </a:r>
          </a:p>
        </p:txBody>
      </p:sp>
      <p:sp>
        <p:nvSpPr>
          <p:cNvPr id="114" name="Rectangle 18">
            <a:extLst>
              <a:ext uri="{FF2B5EF4-FFF2-40B4-BE49-F238E27FC236}">
                <a16:creationId xmlns:a16="http://schemas.microsoft.com/office/drawing/2014/main" id="{4DF118A2-48F7-8989-3DA6-70F4D8878896}"/>
              </a:ext>
            </a:extLst>
          </p:cNvPr>
          <p:cNvSpPr>
            <a:spLocks/>
          </p:cNvSpPr>
          <p:nvPr/>
        </p:nvSpPr>
        <p:spPr>
          <a:xfrm>
            <a:off x="5089004" y="1825776"/>
            <a:ext cx="1032734" cy="1270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Sênior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Arquiteto</a:t>
            </a:r>
          </a:p>
        </p:txBody>
      </p:sp>
      <p:sp>
        <p:nvSpPr>
          <p:cNvPr id="115" name="Rectangle 18">
            <a:extLst>
              <a:ext uri="{FF2B5EF4-FFF2-40B4-BE49-F238E27FC236}">
                <a16:creationId xmlns:a16="http://schemas.microsoft.com/office/drawing/2014/main" id="{4501DC14-2DDC-18A2-5817-66547E47F31C}"/>
              </a:ext>
            </a:extLst>
          </p:cNvPr>
          <p:cNvSpPr>
            <a:spLocks/>
          </p:cNvSpPr>
          <p:nvPr/>
        </p:nvSpPr>
        <p:spPr>
          <a:xfrm>
            <a:off x="5078182" y="3275820"/>
            <a:ext cx="1032734" cy="1209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Sênior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Tech Lead</a:t>
            </a:r>
          </a:p>
        </p:txBody>
      </p:sp>
      <p:sp>
        <p:nvSpPr>
          <p:cNvPr id="116" name="Rectangle 18">
            <a:extLst>
              <a:ext uri="{FF2B5EF4-FFF2-40B4-BE49-F238E27FC236}">
                <a16:creationId xmlns:a16="http://schemas.microsoft.com/office/drawing/2014/main" id="{17F1C64C-040C-189D-1CEA-C908E56B4402}"/>
              </a:ext>
            </a:extLst>
          </p:cNvPr>
          <p:cNvSpPr>
            <a:spLocks/>
          </p:cNvSpPr>
          <p:nvPr/>
        </p:nvSpPr>
        <p:spPr>
          <a:xfrm>
            <a:off x="5078182" y="4665304"/>
            <a:ext cx="1032734" cy="11041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Sênior</a:t>
            </a:r>
          </a:p>
          <a:p>
            <a:pPr algn="ctr"/>
            <a:r>
              <a:rPr lang="pt-BR" sz="1400" dirty="0" err="1">
                <a:solidFill>
                  <a:schemeClr val="bg1"/>
                </a:solidFill>
              </a:rPr>
              <a:t>Developer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120" name="Graphic 119" descr="Male profile with solid fill">
            <a:extLst>
              <a:ext uri="{FF2B5EF4-FFF2-40B4-BE49-F238E27FC236}">
                <a16:creationId xmlns:a16="http://schemas.microsoft.com/office/drawing/2014/main" id="{A6F63A1C-C2AD-DE23-EC96-D8347820A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1965" y="1190767"/>
            <a:ext cx="492993" cy="492993"/>
          </a:xfrm>
          <a:prstGeom prst="rect">
            <a:avLst/>
          </a:prstGeom>
        </p:spPr>
      </p:pic>
      <p:pic>
        <p:nvPicPr>
          <p:cNvPr id="122" name="Graphic 121" descr="Programmer female with solid fill">
            <a:extLst>
              <a:ext uri="{FF2B5EF4-FFF2-40B4-BE49-F238E27FC236}">
                <a16:creationId xmlns:a16="http://schemas.microsoft.com/office/drawing/2014/main" id="{A7640B18-BCC5-014E-9B9D-0CD6C59F4A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6035" y="4094907"/>
            <a:ext cx="353542" cy="353542"/>
          </a:xfrm>
          <a:prstGeom prst="rect">
            <a:avLst/>
          </a:prstGeom>
        </p:spPr>
      </p:pic>
      <p:pic>
        <p:nvPicPr>
          <p:cNvPr id="124" name="Graphic 123" descr="Programmer male with solid fill">
            <a:extLst>
              <a:ext uri="{FF2B5EF4-FFF2-40B4-BE49-F238E27FC236}">
                <a16:creationId xmlns:a16="http://schemas.microsoft.com/office/drawing/2014/main" id="{47950802-CE8E-4727-A380-E2C7528485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8621" y="2668675"/>
            <a:ext cx="416337" cy="416337"/>
          </a:xfrm>
          <a:prstGeom prst="rect">
            <a:avLst/>
          </a:prstGeom>
        </p:spPr>
      </p:pic>
      <p:pic>
        <p:nvPicPr>
          <p:cNvPr id="126" name="Graphic 125" descr="Artificial Intelligence with solid fill">
            <a:extLst>
              <a:ext uri="{FF2B5EF4-FFF2-40B4-BE49-F238E27FC236}">
                <a16:creationId xmlns:a16="http://schemas.microsoft.com/office/drawing/2014/main" id="{4D920CD1-1751-4329-0909-C1CBEA009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89066" y="1707567"/>
            <a:ext cx="324210" cy="324210"/>
          </a:xfrm>
          <a:prstGeom prst="rect">
            <a:avLst/>
          </a:prstGeom>
        </p:spPr>
      </p:pic>
      <p:pic>
        <p:nvPicPr>
          <p:cNvPr id="128" name="Graphic 127" descr="Programmer female with solid fill">
            <a:extLst>
              <a:ext uri="{FF2B5EF4-FFF2-40B4-BE49-F238E27FC236}">
                <a16:creationId xmlns:a16="http://schemas.microsoft.com/office/drawing/2014/main" id="{9F3081AD-1C64-7066-B9BB-6EA4D5B04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1531" y="5392996"/>
            <a:ext cx="353542" cy="353542"/>
          </a:xfrm>
          <a:prstGeom prst="rect">
            <a:avLst/>
          </a:prstGeom>
        </p:spPr>
      </p:pic>
      <p:pic>
        <p:nvPicPr>
          <p:cNvPr id="129" name="Graphic 128" descr="Artificial Intelligence with solid fill">
            <a:extLst>
              <a:ext uri="{FF2B5EF4-FFF2-40B4-BE49-F238E27FC236}">
                <a16:creationId xmlns:a16="http://schemas.microsoft.com/office/drawing/2014/main" id="{383F0417-5D07-5ED3-26C7-828835435A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1589" y="1747003"/>
            <a:ext cx="324210" cy="324210"/>
          </a:xfrm>
          <a:prstGeom prst="rect">
            <a:avLst/>
          </a:prstGeom>
        </p:spPr>
      </p:pic>
      <p:pic>
        <p:nvPicPr>
          <p:cNvPr id="130" name="Graphic 129" descr="Artificial Intelligence with solid fill">
            <a:extLst>
              <a:ext uri="{FF2B5EF4-FFF2-40B4-BE49-F238E27FC236}">
                <a16:creationId xmlns:a16="http://schemas.microsoft.com/office/drawing/2014/main" id="{CEE7248E-F56A-9A08-B538-0DD9DF4EE9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8946" y="3610799"/>
            <a:ext cx="324210" cy="324210"/>
          </a:xfrm>
          <a:prstGeom prst="rect">
            <a:avLst/>
          </a:prstGeom>
        </p:spPr>
      </p:pic>
      <p:pic>
        <p:nvPicPr>
          <p:cNvPr id="131" name="Graphic 130" descr="Artificial Intelligence with solid fill">
            <a:extLst>
              <a:ext uri="{FF2B5EF4-FFF2-40B4-BE49-F238E27FC236}">
                <a16:creationId xmlns:a16="http://schemas.microsoft.com/office/drawing/2014/main" id="{85485E49-9673-16B1-A5CC-59A5E58878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45820" y="3573967"/>
            <a:ext cx="324210" cy="324210"/>
          </a:xfrm>
          <a:prstGeom prst="rect">
            <a:avLst/>
          </a:prstGeom>
        </p:spPr>
      </p:pic>
      <p:pic>
        <p:nvPicPr>
          <p:cNvPr id="132" name="Graphic 131" descr="Artificial Intelligence with solid fill">
            <a:extLst>
              <a:ext uri="{FF2B5EF4-FFF2-40B4-BE49-F238E27FC236}">
                <a16:creationId xmlns:a16="http://schemas.microsoft.com/office/drawing/2014/main" id="{BF015474-1585-D078-47EC-D2CAABD4FD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78848" y="5428443"/>
            <a:ext cx="324210" cy="324210"/>
          </a:xfrm>
          <a:prstGeom prst="rect">
            <a:avLst/>
          </a:prstGeom>
        </p:spPr>
      </p:pic>
      <p:pic>
        <p:nvPicPr>
          <p:cNvPr id="133" name="Graphic 132" descr="Artificial Intelligence with solid fill">
            <a:extLst>
              <a:ext uri="{FF2B5EF4-FFF2-40B4-BE49-F238E27FC236}">
                <a16:creationId xmlns:a16="http://schemas.microsoft.com/office/drawing/2014/main" id="{95B4C7C0-D734-BB62-B14A-67540181A5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48142" y="5422328"/>
            <a:ext cx="324210" cy="3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5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7B14AB61-2382-FAB8-A415-44B369C99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9D8E128-90F0-20A8-B3D2-DA804642C3C3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71978B90-4BB2-539B-295F-099E3BA2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DF1F8-893E-8EB2-DD1F-1DA46497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3964"/>
            <a:ext cx="12192000" cy="5130862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1A9C997A-78F4-B3D7-BCE5-DB2EBC4676D3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B628009D-441A-DDAF-ABDD-C987AEF184C9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2B407170-6DB7-D695-FCFA-EE1578A62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562FC1ED-2440-C3FB-2128-B01D72F44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39D704FE-B9A4-A067-D91F-C2564A7C5E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30EB9DAE-C09B-6C8E-B79E-212344679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A72DFC1A-036F-32B1-ADBC-8D72E9877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385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05EE-0FAC-1307-7764-2BDCABF86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>
            <a:extLst>
              <a:ext uri="{FF2B5EF4-FFF2-40B4-BE49-F238E27FC236}">
                <a16:creationId xmlns:a16="http://schemas.microsoft.com/office/drawing/2014/main" id="{E93E00A3-E90E-D222-07D5-C3299C93CCD5}"/>
              </a:ext>
            </a:extLst>
          </p:cNvPr>
          <p:cNvSpPr>
            <a:spLocks/>
          </p:cNvSpPr>
          <p:nvPr/>
        </p:nvSpPr>
        <p:spPr>
          <a:xfrm>
            <a:off x="1944000" y="180000"/>
            <a:ext cx="5065419" cy="125720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1" tIns="91421" rIns="91421" bIns="91421" anchor="t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Squad</a:t>
            </a:r>
            <a:r>
              <a:rPr lang="pt-BR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ollen Personal Use" pitchFamily="2" charset="77"/>
                <a:ea typeface="+mj-ea"/>
                <a:cs typeface="+mj-cs"/>
              </a:rPr>
              <a:t> do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600" b="1" kern="0" dirty="0">
                <a:solidFill>
                  <a:srgbClr val="0083B5"/>
                </a:solidFill>
                <a:latin typeface="Mollen Personal Use" pitchFamily="2" charset="77"/>
                <a:ea typeface="+mj-ea"/>
                <a:cs typeface="+mj-cs"/>
              </a:rPr>
              <a:t>Futuro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32DE6E9-1C7D-341E-59E4-66EF9BF689CC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4C52118-A788-0387-14B2-D7040E92D8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31" name="Título 1">
                <a:extLst>
                  <a:ext uri="{FF2B5EF4-FFF2-40B4-BE49-F238E27FC236}">
                    <a16:creationId xmlns:a16="http://schemas.microsoft.com/office/drawing/2014/main" id="{14C090DB-A5B3-8D2D-D42B-63DD755228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32" name="Imagem 31" descr="Logotipo, Ícone&#10;&#10;Descrição gerada automaticamente">
                <a:extLst>
                  <a:ext uri="{FF2B5EF4-FFF2-40B4-BE49-F238E27FC236}">
                    <a16:creationId xmlns:a16="http://schemas.microsoft.com/office/drawing/2014/main" id="{1B7CF3A1-230A-46A3-1806-732E3BAA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419AFC22-C062-2E2B-7D76-A8794FB9B6A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25" name="Imagem 24" descr="Texto&#10;&#10;O conteúdo gerado por IA pode estar incorreto.">
                <a:extLst>
                  <a:ext uri="{FF2B5EF4-FFF2-40B4-BE49-F238E27FC236}">
                    <a16:creationId xmlns:a16="http://schemas.microsoft.com/office/drawing/2014/main" id="{3FFD2A66-9ACD-06B1-1DB2-73839D319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30" name="Imagem 29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1B1DB1B1-EA7A-4D5D-5FF4-46307087A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403748-D7BF-74CF-E1F0-675AD8875EE4}"/>
              </a:ext>
            </a:extLst>
          </p:cNvPr>
          <p:cNvSpPr>
            <a:spLocks/>
          </p:cNvSpPr>
          <p:nvPr/>
        </p:nvSpPr>
        <p:spPr>
          <a:xfrm>
            <a:off x="729604" y="-1"/>
            <a:ext cx="1032734" cy="1440000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D7E93578-D79C-431A-0E33-CF3E71FEE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6628" y="675228"/>
            <a:ext cx="574637" cy="5746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28FFD10-56A6-E83E-156B-6A71C107A466}"/>
              </a:ext>
            </a:extLst>
          </p:cNvPr>
          <p:cNvGrpSpPr/>
          <p:nvPr/>
        </p:nvGrpSpPr>
        <p:grpSpPr>
          <a:xfrm>
            <a:off x="2053703" y="2460911"/>
            <a:ext cx="2162033" cy="2068619"/>
            <a:chOff x="2053704" y="2460912"/>
            <a:chExt cx="1065954" cy="1019898"/>
          </a:xfrm>
        </p:grpSpPr>
        <p:sp>
          <p:nvSpPr>
            <p:cNvPr id="112" name="Rectangle 18">
              <a:extLst>
                <a:ext uri="{FF2B5EF4-FFF2-40B4-BE49-F238E27FC236}">
                  <a16:creationId xmlns:a16="http://schemas.microsoft.com/office/drawing/2014/main" id="{3C4D7620-E387-5725-A226-E36349CEDDF1}"/>
                </a:ext>
              </a:extLst>
            </p:cNvPr>
            <p:cNvSpPr>
              <a:spLocks/>
            </p:cNvSpPr>
            <p:nvPr/>
          </p:nvSpPr>
          <p:spPr>
            <a:xfrm>
              <a:off x="2053704" y="2460912"/>
              <a:ext cx="1032734" cy="9533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Sênior</a:t>
              </a:r>
            </a:p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PO</a:t>
              </a:r>
            </a:p>
          </p:txBody>
        </p:sp>
        <p:pic>
          <p:nvPicPr>
            <p:cNvPr id="120" name="Graphic 119" descr="Male profile with solid fill">
              <a:extLst>
                <a:ext uri="{FF2B5EF4-FFF2-40B4-BE49-F238E27FC236}">
                  <a16:creationId xmlns:a16="http://schemas.microsoft.com/office/drawing/2014/main" id="{DC854011-0EB9-126F-9FD8-251F5F576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26665" y="2987817"/>
              <a:ext cx="492993" cy="49299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2D192C-8ABC-BF09-E238-3027928826F8}"/>
              </a:ext>
            </a:extLst>
          </p:cNvPr>
          <p:cNvGrpSpPr/>
          <p:nvPr/>
        </p:nvGrpSpPr>
        <p:grpSpPr>
          <a:xfrm>
            <a:off x="4616906" y="2345203"/>
            <a:ext cx="4381044" cy="2985458"/>
            <a:chOff x="3327856" y="2420667"/>
            <a:chExt cx="2160000" cy="147193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F2DBCB-F949-C2BF-A713-B3A19937743E}"/>
                </a:ext>
              </a:extLst>
            </p:cNvPr>
            <p:cNvGrpSpPr/>
            <p:nvPr/>
          </p:nvGrpSpPr>
          <p:grpSpPr>
            <a:xfrm>
              <a:off x="3327856" y="2420667"/>
              <a:ext cx="2160000" cy="1471930"/>
              <a:chOff x="1212062" y="2613224"/>
              <a:chExt cx="2160000" cy="1471930"/>
            </a:xfrm>
          </p:grpSpPr>
          <p:sp>
            <p:nvSpPr>
              <p:cNvPr id="80" name="Rectangle 18">
                <a:extLst>
                  <a:ext uri="{FF2B5EF4-FFF2-40B4-BE49-F238E27FC236}">
                    <a16:creationId xmlns:a16="http://schemas.microsoft.com/office/drawing/2014/main" id="{7FCB189F-A417-7E2B-AAE6-C3C1EFD5D4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2062" y="2645154"/>
                <a:ext cx="2160000" cy="144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bg1"/>
                    </a:solidFill>
                  </a:rPr>
                  <a:t>AI Agent</a:t>
                </a:r>
              </a:p>
              <a:p>
                <a:pPr algn="ctr"/>
                <a:r>
                  <a:rPr lang="pt-BR" sz="1400" dirty="0">
                    <a:solidFill>
                      <a:schemeClr val="bg1"/>
                    </a:solidFill>
                  </a:rPr>
                  <a:t>PO</a:t>
                </a:r>
                <a:br>
                  <a:rPr lang="pt-BR" sz="1400" dirty="0">
                    <a:solidFill>
                      <a:schemeClr val="bg1"/>
                    </a:solidFill>
                  </a:rPr>
                </a:br>
                <a:r>
                  <a:rPr lang="pt-BR" sz="1400" dirty="0">
                    <a:solidFill>
                      <a:schemeClr val="bg1"/>
                    </a:solidFill>
                  </a:rPr>
                  <a:t>Criação de Requisitos</a:t>
                </a:r>
              </a:p>
            </p:txBody>
          </p:sp>
          <p:sp>
            <p:nvSpPr>
              <p:cNvPr id="82" name="Triângulo Retângulo 63">
                <a:extLst>
                  <a:ext uri="{FF2B5EF4-FFF2-40B4-BE49-F238E27FC236}">
                    <a16:creationId xmlns:a16="http://schemas.microsoft.com/office/drawing/2014/main" id="{CBDEFB74-9B56-B805-2F54-B2CD573B0DFB}"/>
                  </a:ext>
                </a:extLst>
              </p:cNvPr>
              <p:cNvSpPr>
                <a:spLocks/>
              </p:cNvSpPr>
              <p:nvPr/>
            </p:nvSpPr>
            <p:spPr>
              <a:xfrm rot="8100000">
                <a:off x="1351765" y="2613224"/>
                <a:ext cx="335280" cy="32512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6" name="Graphic 125" descr="Artificial Intelligence with solid fill">
              <a:extLst>
                <a:ext uri="{FF2B5EF4-FFF2-40B4-BE49-F238E27FC236}">
                  <a16:creationId xmlns:a16="http://schemas.microsoft.com/office/drawing/2014/main" id="{466B919E-AC05-D596-0760-F89F599CB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53766" y="3504617"/>
              <a:ext cx="324210" cy="324210"/>
            </a:xfrm>
            <a:prstGeom prst="rect">
              <a:avLst/>
            </a:prstGeom>
          </p:spPr>
        </p:pic>
      </p:grpSp>
      <p:pic>
        <p:nvPicPr>
          <p:cNvPr id="132" name="Graphic 131" descr="Artificial Intelligence with solid fill">
            <a:extLst>
              <a:ext uri="{FF2B5EF4-FFF2-40B4-BE49-F238E27FC236}">
                <a16:creationId xmlns:a16="http://schemas.microsoft.com/office/drawing/2014/main" id="{CF3B1D48-130C-CD44-00A0-4E830383C0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8848" y="5428443"/>
            <a:ext cx="324210" cy="3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B0842CA6-50E9-07C1-45AF-79C0723D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3AE39E8-6E53-7E1B-889A-7E615CCF49CD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F1260687-1F34-6BFB-1D2F-3E127BA7E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95E480AD-68C7-8129-2486-1E5F55978EE2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1475AD31-FD08-6E63-E112-66A39B6DBED3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3F913D6A-963F-8F74-A488-948F1796C1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CA3F4A14-5C22-5F0A-2667-BB2631A47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3A84CA80-A8C1-D0F7-E78C-0BA5578E12C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6CB8FC48-05CF-DDF1-8109-6B355972F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E8DD8CA2-C927-B188-FA89-6CD5BCDBB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1F6828-4BED-8BAF-6B30-05C04FDB9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61258"/>
            <a:ext cx="12192000" cy="429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8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70E360DB-8350-875E-D928-4ACCB7F2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74E82CE-B4EC-4917-E5F6-526B67DE475E}"/>
              </a:ext>
            </a:extLst>
          </p:cNvPr>
          <p:cNvSpPr/>
          <p:nvPr/>
        </p:nvSpPr>
        <p:spPr>
          <a:xfrm>
            <a:off x="637843" y="1"/>
            <a:ext cx="1032735" cy="1741031"/>
          </a:xfrm>
          <a:prstGeom prst="rect">
            <a:avLst/>
          </a:prstGeom>
          <a:solidFill>
            <a:srgbClr val="0083B5"/>
          </a:solidFill>
          <a:ln>
            <a:noFill/>
          </a:ln>
          <a:effectLst>
            <a:outerShdw blurRad="217169" dist="38100" dir="2700000" sx="102205" sy="102205" algn="tl" rotWithShape="0">
              <a:prstClr val="black">
                <a:alpha val="4028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6D249F35-CCC3-7E56-60A1-72449DA34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0572" y="946030"/>
            <a:ext cx="574637" cy="574637"/>
          </a:xfrm>
          <a:prstGeom prst="rect">
            <a:avLst/>
          </a:prstGeom>
        </p:spPr>
      </p:pic>
      <p:grpSp>
        <p:nvGrpSpPr>
          <p:cNvPr id="5" name="Agrupar 10">
            <a:extLst>
              <a:ext uri="{FF2B5EF4-FFF2-40B4-BE49-F238E27FC236}">
                <a16:creationId xmlns:a16="http://schemas.microsoft.com/office/drawing/2014/main" id="{FDD62710-6A54-6F90-6C32-767B9E5D88F5}"/>
              </a:ext>
            </a:extLst>
          </p:cNvPr>
          <p:cNvGrpSpPr>
            <a:grpSpLocks/>
          </p:cNvGrpSpPr>
          <p:nvPr/>
        </p:nvGrpSpPr>
        <p:grpSpPr>
          <a:xfrm>
            <a:off x="359665" y="5835740"/>
            <a:ext cx="11338552" cy="723806"/>
            <a:chOff x="359665" y="5835740"/>
            <a:chExt cx="11338552" cy="723806"/>
          </a:xfrm>
        </p:grpSpPr>
        <p:grpSp>
          <p:nvGrpSpPr>
            <p:cNvPr id="6" name="Agrupar 13">
              <a:extLst>
                <a:ext uri="{FF2B5EF4-FFF2-40B4-BE49-F238E27FC236}">
                  <a16:creationId xmlns:a16="http://schemas.microsoft.com/office/drawing/2014/main" id="{5A5C9AF3-F9D4-BE0F-F33E-4E6BCF94182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9665" y="6186969"/>
              <a:ext cx="3988541" cy="329368"/>
              <a:chOff x="359665" y="6186969"/>
              <a:chExt cx="3988541" cy="329368"/>
            </a:xfrm>
          </p:grpSpPr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6747CE94-9FC8-C7CB-44DA-6249D957FA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956" y="6238660"/>
                <a:ext cx="3104250" cy="2207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80000"/>
                  </a:lnSpc>
                </a:pPr>
                <a:r>
                  <a:rPr lang="pt-B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llen Personal Use" pitchFamily="2" charset="77"/>
                  </a:rPr>
                  <a:t>Tecnologia, Qualidade e Inovação.</a:t>
                </a:r>
                <a:endParaRPr lang="pt-B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llen Personal Use" pitchFamily="2" charset="77"/>
                </a:endParaRPr>
              </a:p>
            </p:txBody>
          </p:sp>
          <p:pic>
            <p:nvPicPr>
              <p:cNvPr id="13" name="Imagem 19" descr="Logotipo, Ícone&#10;&#10;Descrição gerada automaticamente">
                <a:extLst>
                  <a:ext uri="{FF2B5EF4-FFF2-40B4-BE49-F238E27FC236}">
                    <a16:creationId xmlns:a16="http://schemas.microsoft.com/office/drawing/2014/main" id="{114CF380-A635-5194-5D2A-3C0A56957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65" y="6186969"/>
                <a:ext cx="852397" cy="329368"/>
              </a:xfrm>
              <a:prstGeom prst="rect">
                <a:avLst/>
              </a:prstGeom>
            </p:spPr>
          </p:pic>
        </p:grpSp>
        <p:grpSp>
          <p:nvGrpSpPr>
            <p:cNvPr id="9" name="Agrupar 15">
              <a:extLst>
                <a:ext uri="{FF2B5EF4-FFF2-40B4-BE49-F238E27FC236}">
                  <a16:creationId xmlns:a16="http://schemas.microsoft.com/office/drawing/2014/main" id="{A3BBAE33-4CDF-A2DA-9252-0B2BFB3B01D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20590" y="5835740"/>
              <a:ext cx="1677627" cy="723806"/>
              <a:chOff x="10020590" y="5835740"/>
              <a:chExt cx="1677627" cy="723806"/>
            </a:xfrm>
          </p:grpSpPr>
          <p:pic>
            <p:nvPicPr>
              <p:cNvPr id="10" name="Imagem 16" descr="Texto&#10;&#10;O conteúdo gerado por IA pode estar incorreto.">
                <a:extLst>
                  <a:ext uri="{FF2B5EF4-FFF2-40B4-BE49-F238E27FC236}">
                    <a16:creationId xmlns:a16="http://schemas.microsoft.com/office/drawing/2014/main" id="{F1488D4E-219B-9B2E-C664-9F576AF4A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76206"/>
              <a:stretch/>
            </p:blipFill>
            <p:spPr>
              <a:xfrm>
                <a:off x="10845820" y="5867151"/>
                <a:ext cx="852397" cy="595351"/>
              </a:xfrm>
              <a:prstGeom prst="rect">
                <a:avLst/>
              </a:prstGeom>
            </p:spPr>
          </p:pic>
          <p:pic>
            <p:nvPicPr>
              <p:cNvPr id="11" name="Imagem 17" descr="Interface gráfica do usuário, Texto, Aplicativo&#10;&#10;O conteúdo gerado por IA pode estar incorreto.">
                <a:extLst>
                  <a:ext uri="{FF2B5EF4-FFF2-40B4-BE49-F238E27FC236}">
                    <a16:creationId xmlns:a16="http://schemas.microsoft.com/office/drawing/2014/main" id="{90EECC1E-DAD7-51B8-F606-30CAE5127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590" y="5835740"/>
                <a:ext cx="723806" cy="723806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9547978-0B41-B18E-B9DE-7C1632AD6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07750"/>
            <a:ext cx="12192000" cy="48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40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EAAEC76FD1D842A65D239161271FB5" ma:contentTypeVersion="3" ma:contentTypeDescription="Crie um novo documento." ma:contentTypeScope="" ma:versionID="ab94cd360b338e8a086793337c10f7f6">
  <xsd:schema xmlns:xsd="http://www.w3.org/2001/XMLSchema" xmlns:xs="http://www.w3.org/2001/XMLSchema" xmlns:p="http://schemas.microsoft.com/office/2006/metadata/properties" xmlns:ns2="506c9a8c-6006-4b09-86b3-29e2b6916cb9" targetNamespace="http://schemas.microsoft.com/office/2006/metadata/properties" ma:root="true" ma:fieldsID="54ff38f71fff6170ded629ad3f769e5e" ns2:_="">
    <xsd:import namespace="506c9a8c-6006-4b09-86b3-29e2b6916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6c9a8c-6006-4b09-86b3-29e2b6916c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8AF0FA-6946-43CE-9819-1F015905B0FB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506c9a8c-6006-4b09-86b3-29e2b6916cb9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875C4AF-CD79-44DB-B63E-4AF9DF3E42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4C818B-BBEE-4BA7-AD67-DCF8A53A5DC7}">
  <ds:schemaRefs>
    <ds:schemaRef ds:uri="506c9a8c-6006-4b09-86b3-29e2b6916c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4768</TotalTime>
  <Words>676</Words>
  <Application>Microsoft Office PowerPoint</Application>
  <PresentationFormat>Widescreen</PresentationFormat>
  <Paragraphs>124</Paragraphs>
  <Slides>42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Mollen Personal Use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Isabela de Oliveira</dc:creator>
  <cp:lastModifiedBy>VALDECIR CARVALHO</cp:lastModifiedBy>
  <cp:revision>4</cp:revision>
  <dcterms:created xsi:type="dcterms:W3CDTF">2024-04-22T16:30:31Z</dcterms:created>
  <dcterms:modified xsi:type="dcterms:W3CDTF">2025-06-10T13:51:54Z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0x010100AAEAAEC76FD1D842A65D239161271FB5</vt:lpwstr>
  </property>
  <property fmtid="{D5CDD505-2E9C-101B-9397-08002B2CF9AE}" pid="3" name="MediaServiceImageTags">
    <vt:lpwstr/>
  </property>
</Properties>
</file>